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96" r:id="rId4"/>
    <p:sldId id="287" r:id="rId5"/>
    <p:sldId id="257" r:id="rId6"/>
    <p:sldId id="259" r:id="rId7"/>
    <p:sldId id="294" r:id="rId8"/>
    <p:sldId id="272" r:id="rId9"/>
    <p:sldId id="274" r:id="rId10"/>
    <p:sldId id="273" r:id="rId11"/>
    <p:sldId id="271" r:id="rId12"/>
    <p:sldId id="269" r:id="rId13"/>
    <p:sldId id="270" r:id="rId14"/>
    <p:sldId id="260" r:id="rId15"/>
    <p:sldId id="283" r:id="rId16"/>
    <p:sldId id="282" r:id="rId17"/>
    <p:sldId id="285" r:id="rId18"/>
    <p:sldId id="286" r:id="rId19"/>
    <p:sldId id="284" r:id="rId20"/>
    <p:sldId id="263" r:id="rId21"/>
    <p:sldId id="290" r:id="rId22"/>
    <p:sldId id="288" r:id="rId23"/>
    <p:sldId id="291" r:id="rId24"/>
    <p:sldId id="289" r:id="rId25"/>
    <p:sldId id="292" r:id="rId26"/>
    <p:sldId id="293" r:id="rId27"/>
    <p:sldId id="268" r:id="rId28"/>
    <p:sldId id="267" r:id="rId29"/>
    <p:sldId id="275" r:id="rId30"/>
    <p:sldId id="276" r:id="rId31"/>
    <p:sldId id="277" r:id="rId32"/>
    <p:sldId id="278" r:id="rId33"/>
    <p:sldId id="279" r:id="rId34"/>
    <p:sldId id="281"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1C1D"/>
    <a:srgbClr val="F62019"/>
    <a:srgbClr val="F47679"/>
    <a:srgbClr val="FFE606"/>
    <a:srgbClr val="FFE000"/>
    <a:srgbClr val="E7E5AD"/>
    <a:srgbClr val="D8BF4A"/>
    <a:srgbClr val="D69051"/>
    <a:srgbClr val="C97C7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6897"/>
    <p:restoredTop sz="96405"/>
  </p:normalViewPr>
  <p:slideViewPr>
    <p:cSldViewPr snapToGrid="0" snapToObjects="1">
      <p:cViewPr varScale="1">
        <p:scale>
          <a:sx n="160" d="100"/>
          <a:sy n="160" d="100"/>
        </p:scale>
        <p:origin x="57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2/6/24</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2/6/24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2/6/24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2/6/24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2/6/24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2/6/24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2/6/24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2/6/24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2/6/24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2/6/24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2/6/24</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2/6/24</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png"/></Relationships>
</file>

<file path=ppt/slides/_rels/slide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2C946-9F98-0F48-B994-C0909DE53369}"/>
              </a:ext>
            </a:extLst>
          </p:cNvPr>
          <p:cNvSpPr>
            <a:spLocks noGrp="1"/>
          </p:cNvSpPr>
          <p:nvPr>
            <p:ph type="ctrTitle"/>
          </p:nvPr>
        </p:nvSpPr>
        <p:spPr>
          <a:solidFill>
            <a:schemeClr val="tx1">
              <a:lumMod val="95000"/>
              <a:lumOff val="5000"/>
            </a:schemeClr>
          </a:solidFill>
        </p:spPr>
        <p:txBody>
          <a:bodyPr>
            <a:normAutofit/>
          </a:bodyPr>
          <a:lstStyle/>
          <a:p>
            <a:pPr algn="ctr"/>
            <a:r>
              <a:rPr lang="en-JP" b="1" cap="none" dirty="0">
                <a:solidFill>
                  <a:schemeClr val="bg1"/>
                </a:solidFill>
                <a:latin typeface="Bell MT" panose="02020503060305020303" pitchFamily="18" charset="77"/>
                <a:cs typeface="Al Tarikh" pitchFamily="2" charset="-78"/>
              </a:rPr>
              <a:t>UNITY-CHAN!</a:t>
            </a:r>
            <a:br>
              <a:rPr lang="en-JP" b="1" cap="none" dirty="0">
                <a:solidFill>
                  <a:schemeClr val="bg1"/>
                </a:solidFill>
                <a:latin typeface="Bell MT" panose="02020503060305020303" pitchFamily="18" charset="77"/>
                <a:cs typeface="Al Tarikh" pitchFamily="2" charset="-78"/>
              </a:rPr>
            </a:br>
            <a:r>
              <a:rPr lang="en-JP" b="1" i="1" cap="none" dirty="0">
                <a:solidFill>
                  <a:schemeClr val="bg1"/>
                </a:solidFill>
                <a:latin typeface="Bell MT" panose="02020503060305020303" pitchFamily="18" charset="77"/>
                <a:cs typeface="Al Tarikh" pitchFamily="2" charset="-78"/>
              </a:rPr>
              <a:t>Slash!!</a:t>
            </a:r>
          </a:p>
        </p:txBody>
      </p:sp>
      <p:sp>
        <p:nvSpPr>
          <p:cNvPr id="3" name="Subtitle 2">
            <a:extLst>
              <a:ext uri="{FF2B5EF4-FFF2-40B4-BE49-F238E27FC236}">
                <a16:creationId xmlns:a16="http://schemas.microsoft.com/office/drawing/2014/main" id="{056D478B-8A7D-F442-B49E-1E7CA204A994}"/>
              </a:ext>
            </a:extLst>
          </p:cNvPr>
          <p:cNvSpPr>
            <a:spLocks noGrp="1"/>
          </p:cNvSpPr>
          <p:nvPr>
            <p:ph type="subTitle" idx="1"/>
          </p:nvPr>
        </p:nvSpPr>
        <p:spPr>
          <a:xfrm>
            <a:off x="2417780" y="3531204"/>
            <a:ext cx="8637072" cy="977621"/>
          </a:xfrm>
        </p:spPr>
        <p:txBody>
          <a:bodyPr>
            <a:normAutofit/>
          </a:bodyPr>
          <a:lstStyle/>
          <a:p>
            <a:pPr algn="ctr"/>
            <a:r>
              <a:rPr lang="en-JP" sz="2800" cap="none" dirty="0">
                <a:latin typeface="Hiragino Mincho Pro W3" panose="02020300000000000000" pitchFamily="18" charset="-128"/>
                <a:ea typeface="Hiragino Mincho Pro W3" panose="02020300000000000000" pitchFamily="18" charset="-128"/>
              </a:rPr>
              <a:t>- 開発経緯とゲーム紹介 -</a:t>
            </a:r>
          </a:p>
          <a:p>
            <a:pPr algn="ctr"/>
            <a:endParaRPr lang="en-JP" sz="4400" cap="none" dirty="0">
              <a:latin typeface="Hiragino Mincho Pro W3" panose="02020300000000000000" pitchFamily="18" charset="-128"/>
              <a:ea typeface="Hiragino Mincho Pro W3" panose="02020300000000000000" pitchFamily="18" charset="-128"/>
            </a:endParaRPr>
          </a:p>
        </p:txBody>
      </p:sp>
    </p:spTree>
    <p:extLst>
      <p:ext uri="{BB962C8B-B14F-4D97-AF65-F5344CB8AC3E}">
        <p14:creationId xmlns:p14="http://schemas.microsoft.com/office/powerpoint/2010/main" val="8092214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1283E-10C4-2C4A-A278-4B0E529F0508}"/>
              </a:ext>
            </a:extLst>
          </p:cNvPr>
          <p:cNvSpPr>
            <a:spLocks noGrp="1"/>
          </p:cNvSpPr>
          <p:nvPr>
            <p:ph type="title"/>
          </p:nvPr>
        </p:nvSpPr>
        <p:spPr/>
        <p:txBody>
          <a:bodyPr/>
          <a:lstStyle/>
          <a:p>
            <a:r>
              <a:rPr lang="en-JP" cap="none" dirty="0">
                <a:latin typeface="Yu Gothic" panose="020B0400000000000000" pitchFamily="34" charset="-128"/>
                <a:ea typeface="Yu Gothic" panose="020B0400000000000000" pitchFamily="34" charset="-128"/>
              </a:rPr>
              <a:t>開発における反省点</a:t>
            </a:r>
          </a:p>
        </p:txBody>
      </p:sp>
      <p:sp>
        <p:nvSpPr>
          <p:cNvPr id="3" name="Content Placeholder 2">
            <a:extLst>
              <a:ext uri="{FF2B5EF4-FFF2-40B4-BE49-F238E27FC236}">
                <a16:creationId xmlns:a16="http://schemas.microsoft.com/office/drawing/2014/main" id="{65692BDB-BBCF-D04F-9D53-712FFEC8477E}"/>
              </a:ext>
            </a:extLst>
          </p:cNvPr>
          <p:cNvSpPr>
            <a:spLocks noGrp="1"/>
          </p:cNvSpPr>
          <p:nvPr>
            <p:ph idx="1"/>
          </p:nvPr>
        </p:nvSpPr>
        <p:spPr/>
        <p:txBody>
          <a:bodyPr>
            <a:normAutofit fontScale="92500" lnSpcReduction="10000"/>
          </a:bodyPr>
          <a:lstStyle/>
          <a:p>
            <a:r>
              <a:rPr lang="en-JP" dirty="0">
                <a:latin typeface="Yu Gothic" panose="020B0400000000000000" pitchFamily="34" charset="-128"/>
                <a:ea typeface="Yu Gothic" panose="020B0400000000000000" pitchFamily="34" charset="-128"/>
              </a:rPr>
              <a:t>工数の予測が全く立たず、時間をかけすぎた</a:t>
            </a:r>
          </a:p>
          <a:p>
            <a:pPr lvl="1">
              <a:buFont typeface="Wingdings" pitchFamily="2" charset="2"/>
              <a:buChar char="ü"/>
            </a:pPr>
            <a:r>
              <a:rPr lang="en-JP" dirty="0">
                <a:latin typeface="Yu Gothic" panose="020B0400000000000000" pitchFamily="34" charset="-128"/>
                <a:ea typeface="Yu Gothic" panose="020B0400000000000000" pitchFamily="34" charset="-128"/>
              </a:rPr>
              <a:t>初めて作るゲームの規模を明らかにオーバーしている</a:t>
            </a:r>
          </a:p>
          <a:p>
            <a:pPr lvl="1">
              <a:buFont typeface="Wingdings" pitchFamily="2" charset="2"/>
              <a:buChar char="ü"/>
            </a:pPr>
            <a:r>
              <a:rPr lang="en-JP" dirty="0">
                <a:latin typeface="Yu Gothic" panose="020B0400000000000000" pitchFamily="34" charset="-128"/>
                <a:ea typeface="Yu Gothic" panose="020B0400000000000000" pitchFamily="34" charset="-128"/>
              </a:rPr>
              <a:t>通常のビジネスアプリに比べて、ゲームは要求される品質レベルが相当に高い</a:t>
            </a:r>
          </a:p>
          <a:p>
            <a:pPr lvl="1">
              <a:buFont typeface="Wingdings" pitchFamily="2" charset="2"/>
              <a:buChar char="ü"/>
            </a:pPr>
            <a:r>
              <a:rPr lang="en-JP" dirty="0">
                <a:latin typeface="Yu Gothic" panose="020B0400000000000000" pitchFamily="34" charset="-128"/>
                <a:ea typeface="Yu Gothic" panose="020B0400000000000000" pitchFamily="34" charset="-128"/>
              </a:rPr>
              <a:t>設計が甘い状態のまま、開発を破綻させないメンテナンスに時間を掛けてしまった</a:t>
            </a:r>
          </a:p>
          <a:p>
            <a:pPr lvl="1">
              <a:buFont typeface="Wingdings" pitchFamily="2" charset="2"/>
              <a:buChar char="ü"/>
            </a:pPr>
            <a:endParaRPr lang="en-JP" dirty="0">
              <a:latin typeface="Yu Gothic" panose="020B0400000000000000" pitchFamily="34" charset="-128"/>
              <a:ea typeface="Yu Gothic" panose="020B0400000000000000" pitchFamily="34" charset="-128"/>
            </a:endParaRPr>
          </a:p>
          <a:p>
            <a:r>
              <a:rPr lang="en-JP" dirty="0">
                <a:latin typeface="Yu Gothic" panose="020B0400000000000000" pitchFamily="34" charset="-128"/>
                <a:ea typeface="Yu Gothic" panose="020B0400000000000000" pitchFamily="34" charset="-128"/>
              </a:rPr>
              <a:t>面白さの中核となる部分から作るべきだった</a:t>
            </a:r>
          </a:p>
          <a:p>
            <a:pPr lvl="1">
              <a:buFont typeface="Wingdings" pitchFamily="2" charset="2"/>
              <a:buChar char="ü"/>
            </a:pPr>
            <a:r>
              <a:rPr lang="en-JP" dirty="0">
                <a:latin typeface="Yu Gothic" panose="020B0400000000000000" pitchFamily="34" charset="-128"/>
                <a:ea typeface="Yu Gothic" panose="020B0400000000000000" pitchFamily="34" charset="-128"/>
              </a:rPr>
              <a:t>ゲームが全然面白くならない作業を続けていてもモチベーションが保てない</a:t>
            </a:r>
          </a:p>
          <a:p>
            <a:pPr lvl="1">
              <a:buFont typeface="Wingdings" pitchFamily="2" charset="2"/>
              <a:buChar char="ü"/>
            </a:pPr>
            <a:r>
              <a:rPr lang="en-JP" dirty="0">
                <a:latin typeface="Yu Gothic" panose="020B0400000000000000" pitchFamily="34" charset="-128"/>
                <a:ea typeface="Yu Gothic" panose="020B0400000000000000" pitchFamily="34" charset="-128"/>
              </a:rPr>
              <a:t>中核部を作ってみて面白くなかったら捨てる判断も必要</a:t>
            </a:r>
          </a:p>
          <a:p>
            <a:pPr lvl="1">
              <a:buFont typeface="Wingdings" pitchFamily="2" charset="2"/>
              <a:buChar char="ü"/>
            </a:pPr>
            <a:r>
              <a:rPr lang="en-JP" dirty="0">
                <a:latin typeface="Yu Gothic" panose="020B0400000000000000" pitchFamily="34" charset="-128"/>
                <a:ea typeface="Yu Gothic" panose="020B0400000000000000" pitchFamily="34" charset="-128"/>
              </a:rPr>
              <a:t>最終的なゲームデザインに不要な機能を実装してしまった</a:t>
            </a:r>
          </a:p>
        </p:txBody>
      </p:sp>
    </p:spTree>
    <p:extLst>
      <p:ext uri="{BB962C8B-B14F-4D97-AF65-F5344CB8AC3E}">
        <p14:creationId xmlns:p14="http://schemas.microsoft.com/office/powerpoint/2010/main" val="28687667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1283E-10C4-2C4A-A278-4B0E529F0508}"/>
              </a:ext>
            </a:extLst>
          </p:cNvPr>
          <p:cNvSpPr>
            <a:spLocks noGrp="1"/>
          </p:cNvSpPr>
          <p:nvPr>
            <p:ph type="title"/>
          </p:nvPr>
        </p:nvSpPr>
        <p:spPr/>
        <p:txBody>
          <a:bodyPr/>
          <a:lstStyle/>
          <a:p>
            <a:r>
              <a:rPr lang="en-JP" cap="none" dirty="0">
                <a:latin typeface="Yu Gothic" panose="020B0400000000000000" pitchFamily="34" charset="-128"/>
                <a:ea typeface="Yu Gothic" panose="020B0400000000000000" pitchFamily="34" charset="-128"/>
              </a:rPr>
              <a:t>こだわったポイント①</a:t>
            </a:r>
          </a:p>
        </p:txBody>
      </p:sp>
      <p:sp>
        <p:nvSpPr>
          <p:cNvPr id="3" name="Content Placeholder 2">
            <a:extLst>
              <a:ext uri="{FF2B5EF4-FFF2-40B4-BE49-F238E27FC236}">
                <a16:creationId xmlns:a16="http://schemas.microsoft.com/office/drawing/2014/main" id="{65692BDB-BBCF-D04F-9D53-712FFEC8477E}"/>
              </a:ext>
            </a:extLst>
          </p:cNvPr>
          <p:cNvSpPr>
            <a:spLocks noGrp="1"/>
          </p:cNvSpPr>
          <p:nvPr>
            <p:ph idx="1"/>
          </p:nvPr>
        </p:nvSpPr>
        <p:spPr/>
        <p:txBody>
          <a:bodyPr/>
          <a:lstStyle/>
          <a:p>
            <a:r>
              <a:rPr lang="en-JP" dirty="0">
                <a:latin typeface="Yu Gothic" panose="020B0400000000000000" pitchFamily="34" charset="-128"/>
                <a:ea typeface="Yu Gothic" panose="020B0400000000000000" pitchFamily="34" charset="-128"/>
              </a:rPr>
              <a:t>振り向き時の視点移動を一瞬で</a:t>
            </a:r>
          </a:p>
          <a:p>
            <a:pPr lvl="1">
              <a:buFont typeface="Wingdings" pitchFamily="2" charset="2"/>
              <a:buChar char="ü"/>
            </a:pPr>
            <a:r>
              <a:rPr lang="en-JP" dirty="0">
                <a:latin typeface="Yu Gothic" panose="020B0400000000000000" pitchFamily="34" charset="-128"/>
                <a:ea typeface="Yu Gothic" panose="020B0400000000000000" pitchFamily="34" charset="-128"/>
              </a:rPr>
              <a:t>人間が左右に向く時、その視線変更は一瞬である</a:t>
            </a:r>
          </a:p>
          <a:p>
            <a:pPr lvl="1">
              <a:buFont typeface="Wingdings" pitchFamily="2" charset="2"/>
              <a:buChar char="ü"/>
            </a:pPr>
            <a:r>
              <a:rPr lang="en-JP" dirty="0">
                <a:latin typeface="Yu Gothic" panose="020B0400000000000000" pitchFamily="34" charset="-128"/>
                <a:ea typeface="Yu Gothic" panose="020B0400000000000000" pitchFamily="34" charset="-128"/>
              </a:rPr>
              <a:t>人の振り向き感覚的に近い演出にした</a:t>
            </a:r>
          </a:p>
          <a:p>
            <a:pPr marL="457200" lvl="1" indent="0">
              <a:buNone/>
            </a:pPr>
            <a:endParaRPr lang="en-JP" dirty="0">
              <a:latin typeface="Yu Gothic" panose="020B0400000000000000" pitchFamily="34" charset="-128"/>
              <a:ea typeface="Yu Gothic" panose="020B0400000000000000" pitchFamily="34" charset="-128"/>
            </a:endParaRPr>
          </a:p>
          <a:p>
            <a:r>
              <a:rPr lang="en-JP" dirty="0">
                <a:latin typeface="Yu Gothic" panose="020B0400000000000000" pitchFamily="34" charset="-128"/>
                <a:ea typeface="Yu Gothic" panose="020B0400000000000000" pitchFamily="34" charset="-128"/>
              </a:rPr>
              <a:t>『自分』が行動を行っている GUI との一体感</a:t>
            </a:r>
          </a:p>
          <a:p>
            <a:pPr lvl="1">
              <a:buFont typeface="Wingdings" pitchFamily="2" charset="2"/>
              <a:buChar char="ü"/>
            </a:pPr>
            <a:r>
              <a:rPr lang="en-JP" dirty="0">
                <a:latin typeface="Yu Gothic" panose="020B0400000000000000" pitchFamily="34" charset="-128"/>
                <a:ea typeface="Yu Gothic" panose="020B0400000000000000" pitchFamily="34" charset="-128"/>
              </a:rPr>
              <a:t>プレイヤーキャラの動作と重なるような操作 UI で共感性を上げる</a:t>
            </a:r>
          </a:p>
          <a:p>
            <a:pPr lvl="1">
              <a:buFont typeface="Wingdings" pitchFamily="2" charset="2"/>
              <a:buChar char="ü"/>
            </a:pPr>
            <a:r>
              <a:rPr lang="en-JP" dirty="0">
                <a:latin typeface="Yu Gothic" panose="020B0400000000000000" pitchFamily="34" charset="-128"/>
                <a:ea typeface="Yu Gothic" panose="020B0400000000000000" pitchFamily="34" charset="-128"/>
              </a:rPr>
              <a:t>通常のアクションと違い、カメラを極力プレイヤーキャラの視点に追従させる</a:t>
            </a:r>
          </a:p>
          <a:p>
            <a:pPr lvl="1">
              <a:buFont typeface="Wingdings" pitchFamily="2" charset="2"/>
              <a:buChar char="ü"/>
            </a:pPr>
            <a:endParaRPr lang="en-JP" dirty="0">
              <a:latin typeface="Yu Gothic" panose="020B0400000000000000" pitchFamily="34" charset="-128"/>
              <a:ea typeface="Yu Gothic" panose="020B0400000000000000" pitchFamily="34" charset="-128"/>
            </a:endParaRPr>
          </a:p>
          <a:p>
            <a:pPr lvl="1"/>
            <a:endParaRPr lang="en-JP" dirty="0">
              <a:latin typeface="Yu Gothic" panose="020B0400000000000000" pitchFamily="34" charset="-128"/>
              <a:ea typeface="Yu Gothic" panose="020B0400000000000000" pitchFamily="34" charset="-128"/>
            </a:endParaRPr>
          </a:p>
        </p:txBody>
      </p:sp>
      <p:sp>
        <p:nvSpPr>
          <p:cNvPr id="4" name="TextBox 3">
            <a:extLst>
              <a:ext uri="{FF2B5EF4-FFF2-40B4-BE49-F238E27FC236}">
                <a16:creationId xmlns:a16="http://schemas.microsoft.com/office/drawing/2014/main" id="{1166E0BE-D8A7-83D3-0CA6-CA05CB415229}"/>
              </a:ext>
            </a:extLst>
          </p:cNvPr>
          <p:cNvSpPr txBox="1"/>
          <p:nvPr/>
        </p:nvSpPr>
        <p:spPr>
          <a:xfrm>
            <a:off x="1451579" y="5361192"/>
            <a:ext cx="7315199" cy="369332"/>
          </a:xfrm>
          <a:prstGeom prst="rect">
            <a:avLst/>
          </a:prstGeom>
          <a:noFill/>
        </p:spPr>
        <p:txBody>
          <a:bodyPr wrap="square" rtlCol="0">
            <a:spAutoFit/>
          </a:bodyPr>
          <a:lstStyle/>
          <a:p>
            <a:r>
              <a:rPr lang="en-JP" dirty="0">
                <a:highlight>
                  <a:srgbClr val="FFFF00"/>
                </a:highlight>
                <a:latin typeface="Yu Gothic" panose="020B0400000000000000" pitchFamily="34" charset="-128"/>
                <a:ea typeface="Yu Gothic" panose="020B0400000000000000" pitchFamily="34" charset="-128"/>
              </a:rPr>
              <a:t>★一人称の視点の感覚と、キャラクターとの一体感をできる限り重視</a:t>
            </a:r>
          </a:p>
        </p:txBody>
      </p:sp>
    </p:spTree>
    <p:extLst>
      <p:ext uri="{BB962C8B-B14F-4D97-AF65-F5344CB8AC3E}">
        <p14:creationId xmlns:p14="http://schemas.microsoft.com/office/powerpoint/2010/main" val="26397707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1283E-10C4-2C4A-A278-4B0E529F0508}"/>
              </a:ext>
            </a:extLst>
          </p:cNvPr>
          <p:cNvSpPr>
            <a:spLocks noGrp="1"/>
          </p:cNvSpPr>
          <p:nvPr>
            <p:ph type="title"/>
          </p:nvPr>
        </p:nvSpPr>
        <p:spPr/>
        <p:txBody>
          <a:bodyPr/>
          <a:lstStyle/>
          <a:p>
            <a:r>
              <a:rPr lang="en-JP" cap="none" dirty="0">
                <a:latin typeface="Yu Gothic" panose="020B0400000000000000" pitchFamily="34" charset="-128"/>
                <a:ea typeface="Yu Gothic" panose="020B0400000000000000" pitchFamily="34" charset="-128"/>
              </a:rPr>
              <a:t>こだわったポイント②</a:t>
            </a:r>
          </a:p>
        </p:txBody>
      </p:sp>
      <p:sp>
        <p:nvSpPr>
          <p:cNvPr id="3" name="Content Placeholder 2">
            <a:extLst>
              <a:ext uri="{FF2B5EF4-FFF2-40B4-BE49-F238E27FC236}">
                <a16:creationId xmlns:a16="http://schemas.microsoft.com/office/drawing/2014/main" id="{65692BDB-BBCF-D04F-9D53-712FFEC8477E}"/>
              </a:ext>
            </a:extLst>
          </p:cNvPr>
          <p:cNvSpPr>
            <a:spLocks noGrp="1"/>
          </p:cNvSpPr>
          <p:nvPr>
            <p:ph idx="1"/>
          </p:nvPr>
        </p:nvSpPr>
        <p:spPr/>
        <p:txBody>
          <a:bodyPr/>
          <a:lstStyle/>
          <a:p>
            <a:r>
              <a:rPr lang="en-JP" dirty="0">
                <a:latin typeface="Yu Gothic" panose="020B0400000000000000" pitchFamily="34" charset="-128"/>
                <a:ea typeface="Yu Gothic" panose="020B0400000000000000" pitchFamily="34" charset="-128"/>
              </a:rPr>
              <a:t>連続攻撃やクリティカル攻撃が可能に</a:t>
            </a:r>
          </a:p>
          <a:p>
            <a:pPr lvl="1">
              <a:buFont typeface="Wingdings" pitchFamily="2" charset="2"/>
              <a:buChar char="ü"/>
            </a:pPr>
            <a:r>
              <a:rPr lang="en-JP" dirty="0">
                <a:latin typeface="Yu Gothic" panose="020B0400000000000000" pitchFamily="34" charset="-128"/>
                <a:ea typeface="Yu Gothic" panose="020B0400000000000000" pitchFamily="34" charset="-128"/>
              </a:rPr>
              <a:t>攻撃の種類を指定できるようにし、攻撃キャンセルによる連携を導入</a:t>
            </a:r>
          </a:p>
          <a:p>
            <a:pPr lvl="1">
              <a:buFont typeface="Wingdings" pitchFamily="2" charset="2"/>
              <a:buChar char="ü"/>
            </a:pPr>
            <a:r>
              <a:rPr lang="en-JP" dirty="0">
                <a:latin typeface="Yu Gothic" panose="020B0400000000000000" pitchFamily="34" charset="-128"/>
                <a:ea typeface="Yu Gothic" panose="020B0400000000000000" pitchFamily="34" charset="-128"/>
              </a:rPr>
              <a:t>狙いをつけてクリティカル攻撃を行えるようにした</a:t>
            </a:r>
          </a:p>
          <a:p>
            <a:pPr marL="457200" lvl="1" indent="0">
              <a:buNone/>
            </a:pPr>
            <a:endParaRPr lang="en-JP" dirty="0">
              <a:latin typeface="Yu Gothic" panose="020B0400000000000000" pitchFamily="34" charset="-128"/>
              <a:ea typeface="Yu Gothic" panose="020B0400000000000000" pitchFamily="34" charset="-128"/>
            </a:endParaRPr>
          </a:p>
          <a:p>
            <a:r>
              <a:rPr lang="en-JP" dirty="0">
                <a:latin typeface="Yu Gothic" panose="020B0400000000000000" pitchFamily="34" charset="-128"/>
                <a:ea typeface="Yu Gothic" panose="020B0400000000000000" pitchFamily="34" charset="-128"/>
              </a:rPr>
              <a:t>ダッシュ移動の導入</a:t>
            </a:r>
          </a:p>
          <a:p>
            <a:pPr lvl="1">
              <a:buFont typeface="Wingdings" pitchFamily="2" charset="2"/>
              <a:buChar char="ü"/>
            </a:pPr>
            <a:r>
              <a:rPr lang="en-JP" dirty="0">
                <a:latin typeface="Yu Gothic" panose="020B0400000000000000" pitchFamily="34" charset="-128"/>
                <a:ea typeface="Yu Gothic" panose="020B0400000000000000" pitchFamily="34" charset="-128"/>
              </a:rPr>
              <a:t>人間の視覚に近い、正面が見通せるようなカメラ視野角を設定</a:t>
            </a:r>
          </a:p>
          <a:p>
            <a:pPr lvl="1">
              <a:buFont typeface="Wingdings" pitchFamily="2" charset="2"/>
              <a:buChar char="ü"/>
            </a:pPr>
            <a:r>
              <a:rPr lang="en-JP" dirty="0">
                <a:latin typeface="Yu Gothic" panose="020B0400000000000000" pitchFamily="34" charset="-128"/>
                <a:ea typeface="Yu Gothic" panose="020B0400000000000000" pitchFamily="34" charset="-128"/>
              </a:rPr>
              <a:t>見通した方向にダッシュ移動ができるようにした</a:t>
            </a:r>
          </a:p>
          <a:p>
            <a:pPr lvl="1"/>
            <a:endParaRPr lang="en-JP" dirty="0">
              <a:latin typeface="Yu Gothic" panose="020B0400000000000000" pitchFamily="34" charset="-128"/>
              <a:ea typeface="Yu Gothic" panose="020B0400000000000000" pitchFamily="34" charset="-128"/>
            </a:endParaRPr>
          </a:p>
        </p:txBody>
      </p:sp>
      <p:sp>
        <p:nvSpPr>
          <p:cNvPr id="4" name="TextBox 3">
            <a:extLst>
              <a:ext uri="{FF2B5EF4-FFF2-40B4-BE49-F238E27FC236}">
                <a16:creationId xmlns:a16="http://schemas.microsoft.com/office/drawing/2014/main" id="{1166E0BE-D8A7-83D3-0CA6-CA05CB415229}"/>
              </a:ext>
            </a:extLst>
          </p:cNvPr>
          <p:cNvSpPr txBox="1"/>
          <p:nvPr/>
        </p:nvSpPr>
        <p:spPr>
          <a:xfrm>
            <a:off x="1451579" y="5361192"/>
            <a:ext cx="7315199" cy="369332"/>
          </a:xfrm>
          <a:prstGeom prst="rect">
            <a:avLst/>
          </a:prstGeom>
          <a:noFill/>
        </p:spPr>
        <p:txBody>
          <a:bodyPr wrap="square" rtlCol="0">
            <a:spAutoFit/>
          </a:bodyPr>
          <a:lstStyle/>
          <a:p>
            <a:r>
              <a:rPr lang="en-JP" dirty="0">
                <a:highlight>
                  <a:srgbClr val="FFFF00"/>
                </a:highlight>
                <a:latin typeface="Yu Gothic" panose="020B0400000000000000" pitchFamily="34" charset="-128"/>
                <a:ea typeface="Yu Gothic" panose="020B0400000000000000" pitchFamily="34" charset="-128"/>
              </a:rPr>
              <a:t>★</a:t>
            </a:r>
            <a:r>
              <a:rPr lang="en-JP" b="1" dirty="0">
                <a:highlight>
                  <a:srgbClr val="FFFF00"/>
                </a:highlight>
                <a:latin typeface="Yu Gothic" panose="020B0400000000000000" pitchFamily="34" charset="-128"/>
                <a:ea typeface="Yu Gothic" panose="020B0400000000000000" pitchFamily="34" charset="-128"/>
              </a:rPr>
              <a:t>現代のゲームに合わせてスピード感を与えられるように機能追加</a:t>
            </a:r>
          </a:p>
        </p:txBody>
      </p:sp>
    </p:spTree>
    <p:extLst>
      <p:ext uri="{BB962C8B-B14F-4D97-AF65-F5344CB8AC3E}">
        <p14:creationId xmlns:p14="http://schemas.microsoft.com/office/powerpoint/2010/main" val="42244066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1283E-10C4-2C4A-A278-4B0E529F0508}"/>
              </a:ext>
            </a:extLst>
          </p:cNvPr>
          <p:cNvSpPr>
            <a:spLocks noGrp="1"/>
          </p:cNvSpPr>
          <p:nvPr>
            <p:ph type="title"/>
          </p:nvPr>
        </p:nvSpPr>
        <p:spPr/>
        <p:txBody>
          <a:bodyPr/>
          <a:lstStyle/>
          <a:p>
            <a:r>
              <a:rPr lang="en-JP" cap="none" dirty="0">
                <a:latin typeface="Yu Gothic" panose="020B0400000000000000" pitchFamily="34" charset="-128"/>
                <a:ea typeface="Yu Gothic" panose="020B0400000000000000" pitchFamily="34" charset="-128"/>
              </a:rPr>
              <a:t>こだわったポイント③</a:t>
            </a:r>
          </a:p>
        </p:txBody>
      </p:sp>
      <p:sp>
        <p:nvSpPr>
          <p:cNvPr id="3" name="Content Placeholder 2">
            <a:extLst>
              <a:ext uri="{FF2B5EF4-FFF2-40B4-BE49-F238E27FC236}">
                <a16:creationId xmlns:a16="http://schemas.microsoft.com/office/drawing/2014/main" id="{65692BDB-BBCF-D04F-9D53-712FFEC8477E}"/>
              </a:ext>
            </a:extLst>
          </p:cNvPr>
          <p:cNvSpPr>
            <a:spLocks noGrp="1"/>
          </p:cNvSpPr>
          <p:nvPr>
            <p:ph idx="1"/>
          </p:nvPr>
        </p:nvSpPr>
        <p:spPr/>
        <p:txBody>
          <a:bodyPr>
            <a:normAutofit/>
          </a:bodyPr>
          <a:lstStyle/>
          <a:p>
            <a:r>
              <a:rPr lang="en-JP" dirty="0">
                <a:latin typeface="Yu Gothic" panose="020B0400000000000000" pitchFamily="34" charset="-128"/>
                <a:ea typeface="Yu Gothic" panose="020B0400000000000000" pitchFamily="34" charset="-128"/>
              </a:rPr>
              <a:t>ダンジョンの自動生成</a:t>
            </a:r>
          </a:p>
          <a:p>
            <a:pPr lvl="1">
              <a:buFont typeface="Wingdings" pitchFamily="2" charset="2"/>
              <a:buChar char="ü"/>
            </a:pPr>
            <a:r>
              <a:rPr lang="en-JP" dirty="0">
                <a:latin typeface="Yu Gothic" panose="020B0400000000000000" pitchFamily="34" charset="-128"/>
                <a:ea typeface="Yu Gothic" panose="020B0400000000000000" pitchFamily="34" charset="-128"/>
              </a:rPr>
              <a:t>1 ~ 4 階までのフロアは自動生成で毎回マップが変わる</a:t>
            </a:r>
          </a:p>
          <a:p>
            <a:pPr lvl="1">
              <a:buFont typeface="Wingdings" pitchFamily="2" charset="2"/>
              <a:buChar char="ü"/>
            </a:pPr>
            <a:r>
              <a:rPr lang="en-JP" dirty="0">
                <a:latin typeface="Yu Gothic" panose="020B0400000000000000" pitchFamily="34" charset="-128"/>
                <a:ea typeface="Yu Gothic" panose="020B0400000000000000" pitchFamily="34" charset="-128"/>
              </a:rPr>
              <a:t>Hack &amp; Slash のようなアイテム収集の楽しみ方ができるように</a:t>
            </a:r>
          </a:p>
          <a:p>
            <a:pPr marL="457200" lvl="1" indent="0">
              <a:buNone/>
            </a:pPr>
            <a:endParaRPr lang="en-JP" dirty="0">
              <a:latin typeface="Yu Gothic" panose="020B0400000000000000" pitchFamily="34" charset="-128"/>
              <a:ea typeface="Yu Gothic" panose="020B0400000000000000" pitchFamily="34" charset="-128"/>
            </a:endParaRPr>
          </a:p>
        </p:txBody>
      </p:sp>
      <p:sp>
        <p:nvSpPr>
          <p:cNvPr id="4" name="TextBox 3">
            <a:extLst>
              <a:ext uri="{FF2B5EF4-FFF2-40B4-BE49-F238E27FC236}">
                <a16:creationId xmlns:a16="http://schemas.microsoft.com/office/drawing/2014/main" id="{1166E0BE-D8A7-83D3-0CA6-CA05CB415229}"/>
              </a:ext>
            </a:extLst>
          </p:cNvPr>
          <p:cNvSpPr txBox="1"/>
          <p:nvPr/>
        </p:nvSpPr>
        <p:spPr>
          <a:xfrm>
            <a:off x="1451579" y="3741038"/>
            <a:ext cx="7315199" cy="369332"/>
          </a:xfrm>
          <a:prstGeom prst="rect">
            <a:avLst/>
          </a:prstGeom>
          <a:noFill/>
        </p:spPr>
        <p:txBody>
          <a:bodyPr wrap="square" rtlCol="0">
            <a:spAutoFit/>
          </a:bodyPr>
          <a:lstStyle/>
          <a:p>
            <a:r>
              <a:rPr lang="en-JP" dirty="0">
                <a:highlight>
                  <a:srgbClr val="FFFF00"/>
                </a:highlight>
                <a:latin typeface="Yu Gothic" panose="020B0400000000000000" pitchFamily="34" charset="-128"/>
                <a:ea typeface="Yu Gothic" panose="020B0400000000000000" pitchFamily="34" charset="-128"/>
              </a:rPr>
              <a:t>★(広義の)ローグライク要素を取り入れてみた</a:t>
            </a:r>
          </a:p>
        </p:txBody>
      </p:sp>
    </p:spTree>
    <p:extLst>
      <p:ext uri="{BB962C8B-B14F-4D97-AF65-F5344CB8AC3E}">
        <p14:creationId xmlns:p14="http://schemas.microsoft.com/office/powerpoint/2010/main" val="27025528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A8143-C5BE-844C-A5AB-23B6C9BC6A6A}"/>
              </a:ext>
            </a:extLst>
          </p:cNvPr>
          <p:cNvSpPr>
            <a:spLocks noGrp="1"/>
          </p:cNvSpPr>
          <p:nvPr>
            <p:ph type="title"/>
          </p:nvPr>
        </p:nvSpPr>
        <p:spPr/>
        <p:txBody>
          <a:bodyPr/>
          <a:lstStyle/>
          <a:p>
            <a:r>
              <a:rPr lang="ja-JP" altLang="en-US" cap="none"/>
              <a:t>結果、面白いものは作れたのか？</a:t>
            </a:r>
            <a:endParaRPr lang="en-JP" cap="none" dirty="0"/>
          </a:p>
        </p:txBody>
      </p:sp>
    </p:spTree>
    <p:extLst>
      <p:ext uri="{BB962C8B-B14F-4D97-AF65-F5344CB8AC3E}">
        <p14:creationId xmlns:p14="http://schemas.microsoft.com/office/powerpoint/2010/main" val="40624448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A8143-C5BE-844C-A5AB-23B6C9BC6A6A}"/>
              </a:ext>
            </a:extLst>
          </p:cNvPr>
          <p:cNvSpPr>
            <a:spLocks noGrp="1"/>
          </p:cNvSpPr>
          <p:nvPr>
            <p:ph type="title"/>
          </p:nvPr>
        </p:nvSpPr>
        <p:spPr/>
        <p:txBody>
          <a:bodyPr/>
          <a:lstStyle/>
          <a:p>
            <a:r>
              <a:rPr lang="ja-JP" altLang="en-US" cap="none"/>
              <a:t>結果、面白いものは作れたのか？</a:t>
            </a:r>
            <a:endParaRPr lang="en-JP" cap="none" dirty="0"/>
          </a:p>
        </p:txBody>
      </p:sp>
      <p:sp>
        <p:nvSpPr>
          <p:cNvPr id="3" name="TextBox 2">
            <a:extLst>
              <a:ext uri="{FF2B5EF4-FFF2-40B4-BE49-F238E27FC236}">
                <a16:creationId xmlns:a16="http://schemas.microsoft.com/office/drawing/2014/main" id="{7225803E-E0B5-C29A-15E7-4CEAFF42C385}"/>
              </a:ext>
            </a:extLst>
          </p:cNvPr>
          <p:cNvSpPr txBox="1"/>
          <p:nvPr/>
        </p:nvSpPr>
        <p:spPr>
          <a:xfrm>
            <a:off x="3204307" y="3244334"/>
            <a:ext cx="3923323" cy="369332"/>
          </a:xfrm>
          <a:prstGeom prst="rect">
            <a:avLst/>
          </a:prstGeom>
          <a:noFill/>
        </p:spPr>
        <p:txBody>
          <a:bodyPr wrap="square" rtlCol="0">
            <a:spAutoFit/>
          </a:bodyPr>
          <a:lstStyle/>
          <a:p>
            <a:r>
              <a:rPr lang="en-JP" dirty="0"/>
              <a:t>・・・あまり面白くはならなかった</a:t>
            </a:r>
          </a:p>
        </p:txBody>
      </p:sp>
    </p:spTree>
    <p:extLst>
      <p:ext uri="{BB962C8B-B14F-4D97-AF65-F5344CB8AC3E}">
        <p14:creationId xmlns:p14="http://schemas.microsoft.com/office/powerpoint/2010/main" val="6478182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A8143-C5BE-844C-A5AB-23B6C9BC6A6A}"/>
              </a:ext>
            </a:extLst>
          </p:cNvPr>
          <p:cNvSpPr>
            <a:spLocks noGrp="1"/>
          </p:cNvSpPr>
          <p:nvPr>
            <p:ph type="title"/>
          </p:nvPr>
        </p:nvSpPr>
        <p:spPr/>
        <p:txBody>
          <a:bodyPr/>
          <a:lstStyle/>
          <a:p>
            <a:r>
              <a:rPr lang="en-US" cap="none" dirty="0"/>
              <a:t>Brandish </a:t>
            </a:r>
            <a:r>
              <a:rPr lang="ja-JP" altLang="en-US" cap="none"/>
              <a:t>の面白さとは？</a:t>
            </a:r>
            <a:endParaRPr lang="en-JP" cap="none" dirty="0"/>
          </a:p>
        </p:txBody>
      </p:sp>
      <p:sp>
        <p:nvSpPr>
          <p:cNvPr id="3" name="Content Placeholder 2">
            <a:extLst>
              <a:ext uri="{FF2B5EF4-FFF2-40B4-BE49-F238E27FC236}">
                <a16:creationId xmlns:a16="http://schemas.microsoft.com/office/drawing/2014/main" id="{D2F772A8-1113-1946-9AAF-6F319DB506B2}"/>
              </a:ext>
            </a:extLst>
          </p:cNvPr>
          <p:cNvSpPr>
            <a:spLocks noGrp="1"/>
          </p:cNvSpPr>
          <p:nvPr>
            <p:ph idx="1"/>
          </p:nvPr>
        </p:nvSpPr>
        <p:spPr>
          <a:xfrm>
            <a:off x="1451579" y="2015732"/>
            <a:ext cx="9722188" cy="3450613"/>
          </a:xfrm>
        </p:spPr>
        <p:txBody>
          <a:bodyPr/>
          <a:lstStyle/>
          <a:p>
            <a:r>
              <a:rPr lang="en-US" dirty="0">
                <a:latin typeface="+mn-ea"/>
              </a:rPr>
              <a:t>Third Person </a:t>
            </a:r>
            <a:r>
              <a:rPr lang="ja-JP" altLang="en-US">
                <a:latin typeface="+mn-ea"/>
              </a:rPr>
              <a:t>視点でありながら、</a:t>
            </a:r>
            <a:br>
              <a:rPr lang="en-US" altLang="ja-JP" dirty="0">
                <a:latin typeface="+mn-ea"/>
              </a:rPr>
            </a:br>
            <a:r>
              <a:rPr lang="ja-JP" altLang="en-US">
                <a:latin typeface="+mn-ea"/>
              </a:rPr>
              <a:t>まるで一人称としてそこにいるかのような臨場感</a:t>
            </a:r>
          </a:p>
          <a:p>
            <a:r>
              <a:rPr lang="ja-JP" altLang="en-US"/>
              <a:t>タイルマップ移動方式のルールの決まった動きの中での独特なアクション</a:t>
            </a:r>
          </a:p>
          <a:p>
            <a:r>
              <a:rPr lang="ja-JP" altLang="en-US"/>
              <a:t>謎解き要素や、制作者の悪意や作為を踏破していく快感</a:t>
            </a:r>
            <a:endParaRPr lang="en-US" altLang="ja-JP" dirty="0"/>
          </a:p>
        </p:txBody>
      </p:sp>
      <p:sp>
        <p:nvSpPr>
          <p:cNvPr id="4" name="TextBox 3">
            <a:extLst>
              <a:ext uri="{FF2B5EF4-FFF2-40B4-BE49-F238E27FC236}">
                <a16:creationId xmlns:a16="http://schemas.microsoft.com/office/drawing/2014/main" id="{9CDE052E-3372-2662-5A3F-519933B0A0A4}"/>
              </a:ext>
            </a:extLst>
          </p:cNvPr>
          <p:cNvSpPr txBox="1"/>
          <p:nvPr/>
        </p:nvSpPr>
        <p:spPr>
          <a:xfrm>
            <a:off x="1451579" y="4560518"/>
            <a:ext cx="8502318" cy="369332"/>
          </a:xfrm>
          <a:prstGeom prst="rect">
            <a:avLst/>
          </a:prstGeom>
          <a:noFill/>
        </p:spPr>
        <p:txBody>
          <a:bodyPr wrap="square" rtlCol="0">
            <a:spAutoFit/>
          </a:bodyPr>
          <a:lstStyle/>
          <a:p>
            <a:r>
              <a:rPr lang="en-JP" dirty="0">
                <a:highlight>
                  <a:srgbClr val="FFFF00"/>
                </a:highlight>
                <a:latin typeface="Yu Gothic" panose="020B0400000000000000" pitchFamily="34" charset="-128"/>
                <a:ea typeface="Yu Gothic" panose="020B0400000000000000" pitchFamily="34" charset="-128"/>
              </a:rPr>
              <a:t>★挙げればキリがないが、ゲームとしての面白さの中核部に絞りこむとこうなる</a:t>
            </a:r>
          </a:p>
        </p:txBody>
      </p:sp>
    </p:spTree>
    <p:extLst>
      <p:ext uri="{BB962C8B-B14F-4D97-AF65-F5344CB8AC3E}">
        <p14:creationId xmlns:p14="http://schemas.microsoft.com/office/powerpoint/2010/main" val="16958147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A8143-C5BE-844C-A5AB-23B6C9BC6A6A}"/>
              </a:ext>
            </a:extLst>
          </p:cNvPr>
          <p:cNvSpPr>
            <a:spLocks noGrp="1"/>
          </p:cNvSpPr>
          <p:nvPr>
            <p:ph type="title"/>
          </p:nvPr>
        </p:nvSpPr>
        <p:spPr/>
        <p:txBody>
          <a:bodyPr/>
          <a:lstStyle/>
          <a:p>
            <a:r>
              <a:rPr lang="en-US" cap="none" dirty="0"/>
              <a:t>Brandish </a:t>
            </a:r>
            <a:r>
              <a:rPr lang="ja-JP" altLang="en-US" cap="none"/>
              <a:t>の面白さを実現できたか？</a:t>
            </a:r>
            <a:endParaRPr lang="en-JP" cap="none" dirty="0"/>
          </a:p>
        </p:txBody>
      </p:sp>
      <p:sp>
        <p:nvSpPr>
          <p:cNvPr id="3" name="Content Placeholder 2">
            <a:extLst>
              <a:ext uri="{FF2B5EF4-FFF2-40B4-BE49-F238E27FC236}">
                <a16:creationId xmlns:a16="http://schemas.microsoft.com/office/drawing/2014/main" id="{D2F772A8-1113-1946-9AAF-6F319DB506B2}"/>
              </a:ext>
            </a:extLst>
          </p:cNvPr>
          <p:cNvSpPr>
            <a:spLocks noGrp="1"/>
          </p:cNvSpPr>
          <p:nvPr>
            <p:ph idx="1"/>
          </p:nvPr>
        </p:nvSpPr>
        <p:spPr>
          <a:xfrm>
            <a:off x="1451579" y="2015732"/>
            <a:ext cx="9722188" cy="3450613"/>
          </a:xfrm>
        </p:spPr>
        <p:txBody>
          <a:bodyPr/>
          <a:lstStyle/>
          <a:p>
            <a:pPr marL="0" indent="0">
              <a:buNone/>
            </a:pPr>
            <a:r>
              <a:rPr lang="en-US" b="1" dirty="0">
                <a:solidFill>
                  <a:srgbClr val="0070C0"/>
                </a:solidFill>
                <a:latin typeface="Yu Gothic" panose="020B0400000000000000" pitchFamily="34" charset="-128"/>
                <a:ea typeface="Yu Gothic" panose="020B0400000000000000" pitchFamily="34" charset="-128"/>
              </a:rPr>
              <a:t>？</a:t>
            </a:r>
            <a:r>
              <a:rPr lang="ja-JP" altLang="en-US">
                <a:latin typeface="+mn-ea"/>
              </a:rPr>
              <a:t>　</a:t>
            </a:r>
            <a:r>
              <a:rPr lang="en-US" dirty="0">
                <a:latin typeface="+mn-ea"/>
              </a:rPr>
              <a:t>Third Person </a:t>
            </a:r>
            <a:r>
              <a:rPr lang="ja-JP" altLang="en-US">
                <a:latin typeface="+mn-ea"/>
              </a:rPr>
              <a:t>視点でありながら、</a:t>
            </a:r>
            <a:br>
              <a:rPr lang="en-US" altLang="ja-JP" dirty="0">
                <a:latin typeface="+mn-ea"/>
              </a:rPr>
            </a:br>
            <a:r>
              <a:rPr lang="ja-JP" altLang="en-US">
                <a:latin typeface="+mn-ea"/>
              </a:rPr>
              <a:t>　　まるで一人称としてそこにいるかのような臨場感</a:t>
            </a:r>
          </a:p>
          <a:p>
            <a:pPr marL="0" indent="0">
              <a:buNone/>
            </a:pPr>
            <a:r>
              <a:rPr lang="ja-JP" altLang="en-US" b="1">
                <a:solidFill>
                  <a:srgbClr val="0070C0"/>
                </a:solidFill>
              </a:rPr>
              <a:t>？</a:t>
            </a:r>
            <a:r>
              <a:rPr lang="ja-JP" altLang="en-US"/>
              <a:t>　タイルマップ移動方式のルールの決まった動きの中での独特なアクション</a:t>
            </a:r>
          </a:p>
          <a:p>
            <a:pPr marL="0" indent="0">
              <a:buNone/>
            </a:pPr>
            <a:r>
              <a:rPr lang="ja-JP" altLang="en-US" b="1">
                <a:solidFill>
                  <a:srgbClr val="0070C0"/>
                </a:solidFill>
              </a:rPr>
              <a:t>？</a:t>
            </a:r>
            <a:r>
              <a:rPr lang="ja-JP" altLang="en-US"/>
              <a:t>　謎解き要素や、制作者の悪意や作為を踏破していく快感</a:t>
            </a:r>
            <a:endParaRPr lang="en-US" altLang="ja-JP" dirty="0"/>
          </a:p>
        </p:txBody>
      </p:sp>
    </p:spTree>
    <p:extLst>
      <p:ext uri="{BB962C8B-B14F-4D97-AF65-F5344CB8AC3E}">
        <p14:creationId xmlns:p14="http://schemas.microsoft.com/office/powerpoint/2010/main" val="36769258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A8143-C5BE-844C-A5AB-23B6C9BC6A6A}"/>
              </a:ext>
            </a:extLst>
          </p:cNvPr>
          <p:cNvSpPr>
            <a:spLocks noGrp="1"/>
          </p:cNvSpPr>
          <p:nvPr>
            <p:ph type="title"/>
          </p:nvPr>
        </p:nvSpPr>
        <p:spPr/>
        <p:txBody>
          <a:bodyPr/>
          <a:lstStyle/>
          <a:p>
            <a:r>
              <a:rPr lang="en-US" cap="none" dirty="0"/>
              <a:t>Brandish </a:t>
            </a:r>
            <a:r>
              <a:rPr lang="ja-JP" altLang="en-US" cap="none"/>
              <a:t>の面白さを実現できたか？</a:t>
            </a:r>
            <a:endParaRPr lang="en-JP" cap="none" dirty="0"/>
          </a:p>
        </p:txBody>
      </p:sp>
      <p:sp>
        <p:nvSpPr>
          <p:cNvPr id="3" name="Content Placeholder 2">
            <a:extLst>
              <a:ext uri="{FF2B5EF4-FFF2-40B4-BE49-F238E27FC236}">
                <a16:creationId xmlns:a16="http://schemas.microsoft.com/office/drawing/2014/main" id="{D2F772A8-1113-1946-9AAF-6F319DB506B2}"/>
              </a:ext>
            </a:extLst>
          </p:cNvPr>
          <p:cNvSpPr>
            <a:spLocks noGrp="1"/>
          </p:cNvSpPr>
          <p:nvPr>
            <p:ph idx="1"/>
          </p:nvPr>
        </p:nvSpPr>
        <p:spPr>
          <a:xfrm>
            <a:off x="1451579" y="2015732"/>
            <a:ext cx="9722188" cy="3450613"/>
          </a:xfrm>
        </p:spPr>
        <p:txBody>
          <a:bodyPr/>
          <a:lstStyle/>
          <a:p>
            <a:pPr marL="0" indent="0">
              <a:buNone/>
            </a:pPr>
            <a:r>
              <a:rPr lang="en-US" dirty="0">
                <a:solidFill>
                  <a:srgbClr val="00B050"/>
                </a:solidFill>
                <a:latin typeface="+mn-ea"/>
              </a:rPr>
              <a:t>◯</a:t>
            </a:r>
            <a:r>
              <a:rPr lang="ja-JP" altLang="en-US">
                <a:latin typeface="+mn-ea"/>
              </a:rPr>
              <a:t>　</a:t>
            </a:r>
            <a:r>
              <a:rPr lang="en-US" dirty="0">
                <a:latin typeface="+mn-ea"/>
              </a:rPr>
              <a:t>Third Person </a:t>
            </a:r>
            <a:r>
              <a:rPr lang="ja-JP" altLang="en-US">
                <a:latin typeface="+mn-ea"/>
              </a:rPr>
              <a:t>視点でありながら、</a:t>
            </a:r>
            <a:br>
              <a:rPr lang="en-US" altLang="ja-JP" dirty="0">
                <a:latin typeface="+mn-ea"/>
              </a:rPr>
            </a:br>
            <a:r>
              <a:rPr lang="ja-JP" altLang="en-US">
                <a:latin typeface="+mn-ea"/>
              </a:rPr>
              <a:t>　</a:t>
            </a:r>
            <a:r>
              <a:rPr lang="ja-JP" altLang="en-US" dirty="0">
                <a:latin typeface="+mn-ea"/>
              </a:rPr>
              <a:t>　</a:t>
            </a:r>
            <a:r>
              <a:rPr lang="ja-JP" altLang="en-US">
                <a:latin typeface="+mn-ea"/>
              </a:rPr>
              <a:t>まるで一人称としてそこにいるかのような臨場感</a:t>
            </a:r>
          </a:p>
          <a:p>
            <a:pPr marL="0" indent="0">
              <a:buNone/>
            </a:pPr>
            <a:r>
              <a:rPr lang="ja-JP" altLang="en-US">
                <a:solidFill>
                  <a:srgbClr val="FFFF00"/>
                </a:solidFill>
              </a:rPr>
              <a:t>△</a:t>
            </a:r>
            <a:r>
              <a:rPr lang="ja-JP" altLang="en-US" dirty="0"/>
              <a:t>　</a:t>
            </a:r>
            <a:r>
              <a:rPr lang="ja-JP" altLang="en-US"/>
              <a:t>タイルマップ移動方式のルールの決まった動きの中での独特なアクション</a:t>
            </a:r>
          </a:p>
          <a:p>
            <a:pPr marL="0" indent="0">
              <a:buNone/>
            </a:pPr>
            <a:r>
              <a:rPr lang="en-US" altLang="ja-JP" dirty="0">
                <a:solidFill>
                  <a:srgbClr val="FF0000"/>
                </a:solidFill>
              </a:rPr>
              <a:t>✕</a:t>
            </a:r>
            <a:r>
              <a:rPr lang="ja-JP" altLang="en-US"/>
              <a:t>　謎解き要素や、制作者の悪意や作為を踏破していく快感</a:t>
            </a:r>
            <a:endParaRPr lang="en-US" altLang="ja-JP" dirty="0"/>
          </a:p>
        </p:txBody>
      </p:sp>
    </p:spTree>
    <p:extLst>
      <p:ext uri="{BB962C8B-B14F-4D97-AF65-F5344CB8AC3E}">
        <p14:creationId xmlns:p14="http://schemas.microsoft.com/office/powerpoint/2010/main" val="14094171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A8143-C5BE-844C-A5AB-23B6C9BC6A6A}"/>
              </a:ext>
            </a:extLst>
          </p:cNvPr>
          <p:cNvSpPr>
            <a:spLocks noGrp="1"/>
          </p:cNvSpPr>
          <p:nvPr>
            <p:ph type="title"/>
          </p:nvPr>
        </p:nvSpPr>
        <p:spPr/>
        <p:txBody>
          <a:bodyPr/>
          <a:lstStyle/>
          <a:p>
            <a:r>
              <a:rPr lang="en-US" cap="none" dirty="0"/>
              <a:t>Brandish </a:t>
            </a:r>
            <a:r>
              <a:rPr lang="ja-JP" altLang="en-US" cap="none"/>
              <a:t>の面白さを実現できたか？</a:t>
            </a:r>
            <a:endParaRPr lang="en-JP" cap="none" dirty="0"/>
          </a:p>
        </p:txBody>
      </p:sp>
      <p:sp>
        <p:nvSpPr>
          <p:cNvPr id="3" name="Content Placeholder 2">
            <a:extLst>
              <a:ext uri="{FF2B5EF4-FFF2-40B4-BE49-F238E27FC236}">
                <a16:creationId xmlns:a16="http://schemas.microsoft.com/office/drawing/2014/main" id="{D2F772A8-1113-1946-9AAF-6F319DB506B2}"/>
              </a:ext>
            </a:extLst>
          </p:cNvPr>
          <p:cNvSpPr>
            <a:spLocks noGrp="1"/>
          </p:cNvSpPr>
          <p:nvPr>
            <p:ph idx="1"/>
          </p:nvPr>
        </p:nvSpPr>
        <p:spPr>
          <a:xfrm>
            <a:off x="1451579" y="2015732"/>
            <a:ext cx="9722188" cy="3450613"/>
          </a:xfrm>
        </p:spPr>
        <p:txBody>
          <a:bodyPr/>
          <a:lstStyle/>
          <a:p>
            <a:pPr marL="0" indent="0">
              <a:buNone/>
            </a:pPr>
            <a:r>
              <a:rPr lang="en-US" dirty="0">
                <a:solidFill>
                  <a:srgbClr val="00B050"/>
                </a:solidFill>
                <a:latin typeface="+mn-ea"/>
              </a:rPr>
              <a:t>◯</a:t>
            </a:r>
            <a:r>
              <a:rPr lang="ja-JP" altLang="en-US">
                <a:latin typeface="+mn-ea"/>
              </a:rPr>
              <a:t>　</a:t>
            </a:r>
            <a:r>
              <a:rPr lang="en-US" b="1" dirty="0">
                <a:solidFill>
                  <a:srgbClr val="0070C0"/>
                </a:solidFill>
                <a:latin typeface="+mn-ea"/>
              </a:rPr>
              <a:t>Third Person </a:t>
            </a:r>
            <a:r>
              <a:rPr lang="ja-JP" altLang="en-US" b="1">
                <a:solidFill>
                  <a:srgbClr val="0070C0"/>
                </a:solidFill>
                <a:latin typeface="+mn-ea"/>
              </a:rPr>
              <a:t>視点</a:t>
            </a:r>
            <a:r>
              <a:rPr lang="ja-JP" altLang="en-US" b="1">
                <a:latin typeface="+mn-ea"/>
              </a:rPr>
              <a:t>でありながら、</a:t>
            </a:r>
            <a:br>
              <a:rPr lang="en-US" altLang="ja-JP" b="1" dirty="0">
                <a:latin typeface="+mn-ea"/>
              </a:rPr>
            </a:br>
            <a:r>
              <a:rPr lang="ja-JP" altLang="en-US" b="1">
                <a:latin typeface="+mn-ea"/>
              </a:rPr>
              <a:t>　　まるで</a:t>
            </a:r>
            <a:r>
              <a:rPr lang="ja-JP" altLang="en-US" b="1">
                <a:solidFill>
                  <a:srgbClr val="0070C0"/>
                </a:solidFill>
                <a:latin typeface="+mn-ea"/>
              </a:rPr>
              <a:t>一人称</a:t>
            </a:r>
            <a:r>
              <a:rPr lang="ja-JP" altLang="en-US" b="1">
                <a:latin typeface="+mn-ea"/>
              </a:rPr>
              <a:t>としてそこにいるかのような臨場感</a:t>
            </a:r>
          </a:p>
          <a:p>
            <a:pPr marL="0" indent="0">
              <a:buNone/>
            </a:pPr>
            <a:r>
              <a:rPr lang="ja-JP" altLang="en-US">
                <a:solidFill>
                  <a:srgbClr val="FFFF00"/>
                </a:solidFill>
              </a:rPr>
              <a:t>△</a:t>
            </a:r>
            <a:r>
              <a:rPr lang="ja-JP" altLang="en-US"/>
              <a:t>　タイルマップ移動方式のルールの決まった動きの中での独特なアクション</a:t>
            </a:r>
          </a:p>
          <a:p>
            <a:pPr marL="0" indent="0">
              <a:buNone/>
            </a:pPr>
            <a:r>
              <a:rPr lang="en-US" altLang="ja-JP" dirty="0">
                <a:solidFill>
                  <a:srgbClr val="FF0000"/>
                </a:solidFill>
              </a:rPr>
              <a:t>✕</a:t>
            </a:r>
            <a:r>
              <a:rPr lang="ja-JP" altLang="en-US"/>
              <a:t>　謎解き要素や、制作者の悪意や作為を踏破していく快感</a:t>
            </a:r>
            <a:endParaRPr lang="en-US" altLang="ja-JP" dirty="0"/>
          </a:p>
        </p:txBody>
      </p:sp>
    </p:spTree>
    <p:extLst>
      <p:ext uri="{BB962C8B-B14F-4D97-AF65-F5344CB8AC3E}">
        <p14:creationId xmlns:p14="http://schemas.microsoft.com/office/powerpoint/2010/main" val="6255985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86CA0-1EAB-524E-81EE-3AC308AA15EF}"/>
              </a:ext>
            </a:extLst>
          </p:cNvPr>
          <p:cNvSpPr>
            <a:spLocks noGrp="1"/>
          </p:cNvSpPr>
          <p:nvPr>
            <p:ph type="title"/>
          </p:nvPr>
        </p:nvSpPr>
        <p:spPr>
          <a:xfrm>
            <a:off x="1451579" y="804519"/>
            <a:ext cx="9603275" cy="1049235"/>
          </a:xfrm>
        </p:spPr>
        <p:txBody>
          <a:bodyPr/>
          <a:lstStyle/>
          <a:p>
            <a:r>
              <a:rPr lang="en-JP" dirty="0">
                <a:latin typeface="Yu Gothic" panose="020B0400000000000000" pitchFamily="34" charset="-128"/>
                <a:ea typeface="Yu Gothic" panose="020B0400000000000000" pitchFamily="34" charset="-128"/>
              </a:rPr>
              <a:t>開発の動機</a:t>
            </a:r>
          </a:p>
        </p:txBody>
      </p:sp>
      <p:pic>
        <p:nvPicPr>
          <p:cNvPr id="5" name="Picture 4">
            <a:extLst>
              <a:ext uri="{FF2B5EF4-FFF2-40B4-BE49-F238E27FC236}">
                <a16:creationId xmlns:a16="http://schemas.microsoft.com/office/drawing/2014/main" id="{F84E2F54-7A75-5724-BBF4-D433A8D76A13}"/>
              </a:ext>
            </a:extLst>
          </p:cNvPr>
          <p:cNvPicPr>
            <a:picLocks noChangeAspect="1"/>
          </p:cNvPicPr>
          <p:nvPr/>
        </p:nvPicPr>
        <p:blipFill>
          <a:blip r:embed="rId2">
            <a:alphaModFix amt="5000"/>
          </a:blip>
          <a:stretch>
            <a:fillRect/>
          </a:stretch>
        </p:blipFill>
        <p:spPr>
          <a:xfrm>
            <a:off x="2372090" y="2170470"/>
            <a:ext cx="7935499" cy="3141135"/>
          </a:xfrm>
          <a:prstGeom prst="rect">
            <a:avLst/>
          </a:prstGeom>
        </p:spPr>
      </p:pic>
      <p:sp>
        <p:nvSpPr>
          <p:cNvPr id="3" name="Content Placeholder 2">
            <a:extLst>
              <a:ext uri="{FF2B5EF4-FFF2-40B4-BE49-F238E27FC236}">
                <a16:creationId xmlns:a16="http://schemas.microsoft.com/office/drawing/2014/main" id="{4069F896-2372-4A47-BD23-8E59D350AB42}"/>
              </a:ext>
            </a:extLst>
          </p:cNvPr>
          <p:cNvSpPr>
            <a:spLocks noGrp="1"/>
          </p:cNvSpPr>
          <p:nvPr>
            <p:ph idx="1"/>
          </p:nvPr>
        </p:nvSpPr>
        <p:spPr>
          <a:ln>
            <a:noFill/>
          </a:ln>
          <a:effectLst>
            <a:outerShdw blurRad="50800" dist="50800" dir="5400000" algn="ctr" rotWithShape="0">
              <a:schemeClr val="bg1">
                <a:lumMod val="75000"/>
              </a:schemeClr>
            </a:outerShdw>
          </a:effectLst>
        </p:spPr>
        <p:txBody>
          <a:bodyPr anchor="ctr"/>
          <a:lstStyle/>
          <a:p>
            <a:pPr marL="0" indent="0" algn="ctr">
              <a:buNone/>
            </a:pPr>
            <a:r>
              <a:rPr lang="en-JP" sz="2400" b="1" dirty="0">
                <a:ln>
                  <a:solidFill>
                    <a:srgbClr val="FFE606">
                      <a:alpha val="50066"/>
                    </a:srgbClr>
                  </a:solidFill>
                </a:ln>
                <a:effectLst>
                  <a:outerShdw blurRad="50800" dist="50800" dir="2520000" algn="ctr" rotWithShape="0">
                    <a:schemeClr val="bg1"/>
                  </a:outerShdw>
                </a:effectLst>
                <a:latin typeface="Meiryo UI" panose="020B0604030504040204" pitchFamily="34" charset="-128"/>
                <a:ea typeface="Meiryo UI" panose="020B0604030504040204" pitchFamily="34" charset="-128"/>
              </a:rPr>
              <a:t>幼少期に遊び尽くした </a:t>
            </a:r>
            <a:r>
              <a:rPr lang="en-JP" sz="2400" b="1" i="1" dirty="0">
                <a:ln>
                  <a:solidFill>
                    <a:srgbClr val="FFE606">
                      <a:alpha val="50066"/>
                    </a:srgbClr>
                  </a:solidFill>
                </a:ln>
                <a:solidFill>
                  <a:srgbClr val="FF0000"/>
                </a:solidFill>
                <a:effectLst>
                  <a:outerShdw blurRad="50800" dist="50800" dir="2520000" algn="ctr" rotWithShape="0">
                    <a:schemeClr val="bg1"/>
                  </a:outerShdw>
                </a:effectLst>
                <a:latin typeface="Meiryo UI" panose="020B0604030504040204" pitchFamily="34" charset="-128"/>
                <a:ea typeface="Meiryo UI" panose="020B0604030504040204" pitchFamily="34" charset="-128"/>
              </a:rPr>
              <a:t>Brandish</a:t>
            </a:r>
          </a:p>
          <a:p>
            <a:pPr marL="0" indent="0" algn="ctr">
              <a:buNone/>
            </a:pPr>
            <a:r>
              <a:rPr lang="en-JP" sz="2400" b="1" dirty="0">
                <a:ln>
                  <a:solidFill>
                    <a:srgbClr val="FFE606">
                      <a:alpha val="50066"/>
                    </a:srgbClr>
                  </a:solidFill>
                </a:ln>
                <a:solidFill>
                  <a:schemeClr val="accent3">
                    <a:lumMod val="75000"/>
                  </a:schemeClr>
                </a:solidFill>
                <a:effectLst>
                  <a:outerShdw blurRad="50800" dist="50800" dir="2520000" algn="ctr" rotWithShape="0">
                    <a:schemeClr val="bg1"/>
                  </a:outerShdw>
                </a:effectLst>
                <a:latin typeface="Meiryo UI" panose="020B0604030504040204" pitchFamily="34" charset="-128"/>
                <a:ea typeface="Meiryo UI" panose="020B0604030504040204" pitchFamily="34" charset="-128"/>
              </a:rPr>
              <a:t>マウス</a:t>
            </a:r>
            <a:r>
              <a:rPr lang="en-JP" sz="2400" b="1" dirty="0">
                <a:ln>
                  <a:solidFill>
                    <a:srgbClr val="FFE606">
                      <a:alpha val="50066"/>
                    </a:srgbClr>
                  </a:solidFill>
                </a:ln>
                <a:effectLst>
                  <a:outerShdw blurRad="50800" dist="50800" dir="2520000" algn="ctr" rotWithShape="0">
                    <a:schemeClr val="bg1"/>
                  </a:outerShdw>
                </a:effectLst>
                <a:latin typeface="Meiryo UI" panose="020B0604030504040204" pitchFamily="34" charset="-128"/>
                <a:ea typeface="Meiryo UI" panose="020B0604030504040204" pitchFamily="34" charset="-128"/>
              </a:rPr>
              <a:t>の普及と共に生まれたあの名作を</a:t>
            </a:r>
          </a:p>
          <a:p>
            <a:pPr marL="0" indent="0" algn="ctr">
              <a:buNone/>
            </a:pPr>
            <a:r>
              <a:rPr lang="en-JP" sz="2400" b="1" dirty="0">
                <a:ln>
                  <a:solidFill>
                    <a:srgbClr val="FFE606">
                      <a:alpha val="50066"/>
                    </a:srgbClr>
                  </a:solidFill>
                </a:ln>
                <a:solidFill>
                  <a:schemeClr val="accent3">
                    <a:lumMod val="75000"/>
                  </a:schemeClr>
                </a:solidFill>
                <a:effectLst>
                  <a:outerShdw blurRad="50800" dist="50800" dir="2520000" algn="ctr" rotWithShape="0">
                    <a:schemeClr val="bg1"/>
                  </a:outerShdw>
                </a:effectLst>
                <a:latin typeface="Meiryo UI" panose="020B0604030504040204" pitchFamily="34" charset="-128"/>
                <a:ea typeface="Meiryo UI" panose="020B0604030504040204" pitchFamily="34" charset="-128"/>
              </a:rPr>
              <a:t>タッチ操作</a:t>
            </a:r>
            <a:r>
              <a:rPr lang="en-JP" sz="2400" b="1" dirty="0">
                <a:ln>
                  <a:solidFill>
                    <a:srgbClr val="FFE606">
                      <a:alpha val="50066"/>
                    </a:srgbClr>
                  </a:solidFill>
                </a:ln>
                <a:effectLst>
                  <a:outerShdw blurRad="50800" dist="50800" dir="2520000" algn="ctr" rotWithShape="0">
                    <a:schemeClr val="bg1"/>
                  </a:outerShdw>
                </a:effectLst>
                <a:latin typeface="Meiryo UI" panose="020B0604030504040204" pitchFamily="34" charset="-128"/>
                <a:ea typeface="Meiryo UI" panose="020B0604030504040204" pitchFamily="34" charset="-128"/>
              </a:rPr>
              <a:t>で現代に</a:t>
            </a:r>
            <a:r>
              <a:rPr lang="en-JP" sz="2400" b="1" dirty="0">
                <a:ln>
                  <a:solidFill>
                    <a:srgbClr val="FFE606">
                      <a:alpha val="50066"/>
                    </a:srgbClr>
                  </a:solidFill>
                </a:ln>
                <a:solidFill>
                  <a:srgbClr val="F62019"/>
                </a:solidFill>
                <a:effectLst>
                  <a:outerShdw blurRad="50800" dist="50800" dir="2520000" algn="ctr" rotWithShape="0">
                    <a:schemeClr val="bg1"/>
                  </a:outerShdw>
                </a:effectLst>
                <a:latin typeface="Meiryo UI" panose="020B0604030504040204" pitchFamily="34" charset="-128"/>
                <a:ea typeface="Meiryo UI" panose="020B0604030504040204" pitchFamily="34" charset="-128"/>
              </a:rPr>
              <a:t>蘇らせたい</a:t>
            </a:r>
            <a:r>
              <a:rPr lang="en-JP" sz="2400" b="1" dirty="0">
                <a:ln>
                  <a:solidFill>
                    <a:srgbClr val="FFE606">
                      <a:alpha val="50066"/>
                    </a:srgbClr>
                  </a:solidFill>
                </a:ln>
                <a:effectLst>
                  <a:outerShdw blurRad="50800" dist="50800" dir="2520000" algn="ctr" rotWithShape="0">
                    <a:schemeClr val="bg1"/>
                  </a:outerShdw>
                </a:effectLst>
                <a:latin typeface="Meiryo UI" panose="020B0604030504040204" pitchFamily="34" charset="-128"/>
                <a:ea typeface="Meiryo UI" panose="020B0604030504040204" pitchFamily="34" charset="-128"/>
              </a:rPr>
              <a:t>！</a:t>
            </a:r>
          </a:p>
        </p:txBody>
      </p:sp>
    </p:spTree>
    <p:extLst>
      <p:ext uri="{BB962C8B-B14F-4D97-AF65-F5344CB8AC3E}">
        <p14:creationId xmlns:p14="http://schemas.microsoft.com/office/powerpoint/2010/main" val="23010765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1A5B00C-B2D0-7146-8FBA-A5DE2EFACD00}"/>
              </a:ext>
            </a:extLst>
          </p:cNvPr>
          <p:cNvSpPr>
            <a:spLocks noGrp="1"/>
          </p:cNvSpPr>
          <p:nvPr>
            <p:ph idx="1"/>
          </p:nvPr>
        </p:nvSpPr>
        <p:spPr>
          <a:xfrm>
            <a:off x="1451579" y="2930132"/>
            <a:ext cx="9603275" cy="1355621"/>
          </a:xfrm>
        </p:spPr>
        <p:txBody>
          <a:bodyPr/>
          <a:lstStyle/>
          <a:p>
            <a:r>
              <a:rPr lang="en-JP" dirty="0">
                <a:latin typeface="Yu Gothic" panose="020B0400000000000000" pitchFamily="34" charset="-128"/>
                <a:ea typeface="Yu Gothic" panose="020B0400000000000000" pitchFamily="34" charset="-128"/>
              </a:rPr>
              <a:t>視点の切り替えや視野角を人間の感覚に近づけ、緊張感を演出できた</a:t>
            </a:r>
          </a:p>
          <a:p>
            <a:r>
              <a:rPr lang="en-JP" dirty="0">
                <a:latin typeface="Yu Gothic" panose="020B0400000000000000" pitchFamily="34" charset="-128"/>
                <a:ea typeface="Yu Gothic" panose="020B0400000000000000" pitchFamily="34" charset="-128"/>
              </a:rPr>
              <a:t>UI の操作とキャラクターの動作を一致させ、一体感を実現できた</a:t>
            </a:r>
          </a:p>
        </p:txBody>
      </p:sp>
      <p:sp>
        <p:nvSpPr>
          <p:cNvPr id="4" name="Title 1">
            <a:extLst>
              <a:ext uri="{FF2B5EF4-FFF2-40B4-BE49-F238E27FC236}">
                <a16:creationId xmlns:a16="http://schemas.microsoft.com/office/drawing/2014/main" id="{FC9FB8C4-7A0B-A544-8184-B4238F2FCE9A}"/>
              </a:ext>
            </a:extLst>
          </p:cNvPr>
          <p:cNvSpPr>
            <a:spLocks noGrp="1"/>
          </p:cNvSpPr>
          <p:nvPr>
            <p:ph type="title"/>
          </p:nvPr>
        </p:nvSpPr>
        <p:spPr/>
        <p:txBody>
          <a:bodyPr/>
          <a:lstStyle/>
          <a:p>
            <a:r>
              <a:rPr lang="ja-JP" altLang="en-US" b="1">
                <a:latin typeface="+mn-ea"/>
              </a:rPr>
              <a:t>一人称としてそこにいるかのような臨場感</a:t>
            </a:r>
            <a:endParaRPr lang="en-JP" cap="none" dirty="0">
              <a:latin typeface="Yu Gothic" panose="020B0400000000000000" pitchFamily="34" charset="-128"/>
              <a:ea typeface="Yu Gothic" panose="020B0400000000000000" pitchFamily="34" charset="-128"/>
            </a:endParaRPr>
          </a:p>
        </p:txBody>
      </p:sp>
    </p:spTree>
    <p:extLst>
      <p:ext uri="{BB962C8B-B14F-4D97-AF65-F5344CB8AC3E}">
        <p14:creationId xmlns:p14="http://schemas.microsoft.com/office/powerpoint/2010/main" val="22156299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A8143-C5BE-844C-A5AB-23B6C9BC6A6A}"/>
              </a:ext>
            </a:extLst>
          </p:cNvPr>
          <p:cNvSpPr>
            <a:spLocks noGrp="1"/>
          </p:cNvSpPr>
          <p:nvPr>
            <p:ph type="title"/>
          </p:nvPr>
        </p:nvSpPr>
        <p:spPr/>
        <p:txBody>
          <a:bodyPr/>
          <a:lstStyle/>
          <a:p>
            <a:r>
              <a:rPr lang="en-US" cap="none" dirty="0"/>
              <a:t>Brandish </a:t>
            </a:r>
            <a:r>
              <a:rPr lang="ja-JP" altLang="en-US" cap="none"/>
              <a:t>の面白さを実現できたか？</a:t>
            </a:r>
            <a:endParaRPr lang="en-JP" cap="none" dirty="0"/>
          </a:p>
        </p:txBody>
      </p:sp>
      <p:sp>
        <p:nvSpPr>
          <p:cNvPr id="3" name="Content Placeholder 2">
            <a:extLst>
              <a:ext uri="{FF2B5EF4-FFF2-40B4-BE49-F238E27FC236}">
                <a16:creationId xmlns:a16="http://schemas.microsoft.com/office/drawing/2014/main" id="{D2F772A8-1113-1946-9AAF-6F319DB506B2}"/>
              </a:ext>
            </a:extLst>
          </p:cNvPr>
          <p:cNvSpPr>
            <a:spLocks noGrp="1"/>
          </p:cNvSpPr>
          <p:nvPr>
            <p:ph idx="1"/>
          </p:nvPr>
        </p:nvSpPr>
        <p:spPr>
          <a:xfrm>
            <a:off x="1451579" y="2015732"/>
            <a:ext cx="9722188" cy="3450613"/>
          </a:xfrm>
        </p:spPr>
        <p:txBody>
          <a:bodyPr/>
          <a:lstStyle/>
          <a:p>
            <a:pPr marL="0" indent="0">
              <a:buNone/>
            </a:pPr>
            <a:r>
              <a:rPr lang="en-US" dirty="0">
                <a:solidFill>
                  <a:srgbClr val="00B050"/>
                </a:solidFill>
                <a:latin typeface="+mn-ea"/>
              </a:rPr>
              <a:t>◯</a:t>
            </a:r>
            <a:r>
              <a:rPr lang="ja-JP" altLang="en-US">
                <a:latin typeface="+mn-ea"/>
              </a:rPr>
              <a:t>　</a:t>
            </a:r>
            <a:r>
              <a:rPr lang="en-US" dirty="0">
                <a:latin typeface="+mn-ea"/>
              </a:rPr>
              <a:t>Third Person </a:t>
            </a:r>
            <a:r>
              <a:rPr lang="ja-JP" altLang="en-US">
                <a:latin typeface="+mn-ea"/>
              </a:rPr>
              <a:t>視点でありながら、</a:t>
            </a:r>
            <a:br>
              <a:rPr lang="en-US" altLang="ja-JP" dirty="0">
                <a:latin typeface="+mn-ea"/>
              </a:rPr>
            </a:br>
            <a:r>
              <a:rPr lang="ja-JP" altLang="en-US">
                <a:latin typeface="+mn-ea"/>
              </a:rPr>
              <a:t>　　まるで一人称としてそこにいるかのような臨場感</a:t>
            </a:r>
          </a:p>
          <a:p>
            <a:pPr marL="0" indent="0">
              <a:buNone/>
            </a:pPr>
            <a:r>
              <a:rPr lang="ja-JP" altLang="en-US">
                <a:solidFill>
                  <a:srgbClr val="FFFF00"/>
                </a:solidFill>
              </a:rPr>
              <a:t>△</a:t>
            </a:r>
            <a:r>
              <a:rPr lang="ja-JP" altLang="en-US"/>
              <a:t>　</a:t>
            </a:r>
            <a:r>
              <a:rPr lang="ja-JP" altLang="en-US" b="1">
                <a:solidFill>
                  <a:srgbClr val="0070C0"/>
                </a:solidFill>
              </a:rPr>
              <a:t>タイルマップ</a:t>
            </a:r>
            <a:r>
              <a:rPr lang="ja-JP" altLang="en-US" b="1"/>
              <a:t>移動方式のルールの決まった動きの中での独特なアクション</a:t>
            </a:r>
          </a:p>
          <a:p>
            <a:pPr marL="0" indent="0">
              <a:buNone/>
            </a:pPr>
            <a:r>
              <a:rPr lang="en-US" altLang="ja-JP" dirty="0">
                <a:solidFill>
                  <a:srgbClr val="FF0000"/>
                </a:solidFill>
              </a:rPr>
              <a:t>✕</a:t>
            </a:r>
            <a:r>
              <a:rPr lang="ja-JP" altLang="en-US"/>
              <a:t>　謎解き要素や、制作者の悪意や作為を踏破していく快感</a:t>
            </a:r>
            <a:endParaRPr lang="en-US" altLang="ja-JP" dirty="0"/>
          </a:p>
        </p:txBody>
      </p:sp>
    </p:spTree>
    <p:extLst>
      <p:ext uri="{BB962C8B-B14F-4D97-AF65-F5344CB8AC3E}">
        <p14:creationId xmlns:p14="http://schemas.microsoft.com/office/powerpoint/2010/main" val="20711374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1A5B00C-B2D0-7146-8FBA-A5DE2EFACD00}"/>
              </a:ext>
            </a:extLst>
          </p:cNvPr>
          <p:cNvSpPr>
            <a:spLocks noGrp="1"/>
          </p:cNvSpPr>
          <p:nvPr>
            <p:ph idx="1"/>
          </p:nvPr>
        </p:nvSpPr>
        <p:spPr/>
        <p:txBody>
          <a:bodyPr/>
          <a:lstStyle/>
          <a:p>
            <a:r>
              <a:rPr lang="en-JP" dirty="0">
                <a:latin typeface="Yu Gothic" panose="020B0400000000000000" pitchFamily="34" charset="-128"/>
                <a:ea typeface="Yu Gothic" panose="020B0400000000000000" pitchFamily="34" charset="-128"/>
              </a:rPr>
              <a:t>移動の操作感はある程度、原典に近いものになった</a:t>
            </a:r>
          </a:p>
          <a:p>
            <a:r>
              <a:rPr lang="en-JP" dirty="0">
                <a:latin typeface="Yu Gothic" panose="020B0400000000000000" pitchFamily="34" charset="-128"/>
                <a:ea typeface="Yu Gothic" panose="020B0400000000000000" pitchFamily="34" charset="-128"/>
              </a:rPr>
              <a:t>ダッシュを導入して、軽快な移動を可能にした</a:t>
            </a:r>
          </a:p>
          <a:p>
            <a:r>
              <a:rPr lang="en-JP" dirty="0">
                <a:latin typeface="Yu Gothic" panose="020B0400000000000000" pitchFamily="34" charset="-128"/>
                <a:ea typeface="Yu Gothic" panose="020B0400000000000000" pitchFamily="34" charset="-128"/>
              </a:rPr>
              <a:t>タイル移動とアナログ感の融合により独特なアクションになっている</a:t>
            </a:r>
          </a:p>
          <a:p>
            <a:endParaRPr lang="en-JP" dirty="0">
              <a:latin typeface="Yu Gothic" panose="020B0400000000000000" pitchFamily="34" charset="-128"/>
              <a:ea typeface="Yu Gothic" panose="020B0400000000000000" pitchFamily="34" charset="-128"/>
            </a:endParaRPr>
          </a:p>
          <a:p>
            <a:r>
              <a:rPr lang="en-JP" dirty="0">
                <a:latin typeface="Yu Gothic" panose="020B0400000000000000" pitchFamily="34" charset="-128"/>
                <a:ea typeface="Yu Gothic" panose="020B0400000000000000" pitchFamily="34" charset="-128"/>
              </a:rPr>
              <a:t>タイルマップを生かしたアクションがあまり実装できていない</a:t>
            </a:r>
          </a:p>
          <a:p>
            <a:r>
              <a:rPr lang="en-JP" dirty="0">
                <a:latin typeface="Yu Gothic" panose="020B0400000000000000" pitchFamily="34" charset="-128"/>
                <a:ea typeface="Yu Gothic" panose="020B0400000000000000" pitchFamily="34" charset="-128"/>
              </a:rPr>
              <a:t>戦闘の操作感にまだぎこちなさが残るので改良が必要</a:t>
            </a:r>
          </a:p>
          <a:p>
            <a:r>
              <a:rPr lang="en-JP" dirty="0">
                <a:latin typeface="Yu Gothic" panose="020B0400000000000000" pitchFamily="34" charset="-128"/>
                <a:ea typeface="Yu Gothic" panose="020B0400000000000000" pitchFamily="34" charset="-128"/>
              </a:rPr>
              <a:t>縦画面 UI だと、戦闘 UI と前進ボタンが干渉する瞬間があり、ストレスになる</a:t>
            </a:r>
          </a:p>
        </p:txBody>
      </p:sp>
      <p:sp>
        <p:nvSpPr>
          <p:cNvPr id="4" name="Title 1">
            <a:extLst>
              <a:ext uri="{FF2B5EF4-FFF2-40B4-BE49-F238E27FC236}">
                <a16:creationId xmlns:a16="http://schemas.microsoft.com/office/drawing/2014/main" id="{FC9FB8C4-7A0B-A544-8184-B4238F2FCE9A}"/>
              </a:ext>
            </a:extLst>
          </p:cNvPr>
          <p:cNvSpPr>
            <a:spLocks noGrp="1"/>
          </p:cNvSpPr>
          <p:nvPr>
            <p:ph type="title"/>
          </p:nvPr>
        </p:nvSpPr>
        <p:spPr/>
        <p:txBody>
          <a:bodyPr/>
          <a:lstStyle/>
          <a:p>
            <a:r>
              <a:rPr lang="ja-JP" altLang="en-US"/>
              <a:t>タイルマップ式の独特なアクション</a:t>
            </a:r>
          </a:p>
        </p:txBody>
      </p:sp>
    </p:spTree>
    <p:extLst>
      <p:ext uri="{BB962C8B-B14F-4D97-AF65-F5344CB8AC3E}">
        <p14:creationId xmlns:p14="http://schemas.microsoft.com/office/powerpoint/2010/main" val="9691787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A8143-C5BE-844C-A5AB-23B6C9BC6A6A}"/>
              </a:ext>
            </a:extLst>
          </p:cNvPr>
          <p:cNvSpPr>
            <a:spLocks noGrp="1"/>
          </p:cNvSpPr>
          <p:nvPr>
            <p:ph type="title"/>
          </p:nvPr>
        </p:nvSpPr>
        <p:spPr/>
        <p:txBody>
          <a:bodyPr/>
          <a:lstStyle/>
          <a:p>
            <a:r>
              <a:rPr lang="en-US" cap="none" dirty="0"/>
              <a:t>Brandish </a:t>
            </a:r>
            <a:r>
              <a:rPr lang="ja-JP" altLang="en-US" cap="none"/>
              <a:t>の面白さを実現できたか？</a:t>
            </a:r>
            <a:endParaRPr lang="en-JP" cap="none" dirty="0"/>
          </a:p>
        </p:txBody>
      </p:sp>
      <p:sp>
        <p:nvSpPr>
          <p:cNvPr id="3" name="Content Placeholder 2">
            <a:extLst>
              <a:ext uri="{FF2B5EF4-FFF2-40B4-BE49-F238E27FC236}">
                <a16:creationId xmlns:a16="http://schemas.microsoft.com/office/drawing/2014/main" id="{D2F772A8-1113-1946-9AAF-6F319DB506B2}"/>
              </a:ext>
            </a:extLst>
          </p:cNvPr>
          <p:cNvSpPr>
            <a:spLocks noGrp="1"/>
          </p:cNvSpPr>
          <p:nvPr>
            <p:ph idx="1"/>
          </p:nvPr>
        </p:nvSpPr>
        <p:spPr>
          <a:xfrm>
            <a:off x="1451579" y="2015732"/>
            <a:ext cx="9722188" cy="3450613"/>
          </a:xfrm>
        </p:spPr>
        <p:txBody>
          <a:bodyPr/>
          <a:lstStyle/>
          <a:p>
            <a:pPr marL="0" indent="0">
              <a:buNone/>
            </a:pPr>
            <a:r>
              <a:rPr lang="en-US" dirty="0">
                <a:solidFill>
                  <a:srgbClr val="00B050"/>
                </a:solidFill>
                <a:latin typeface="+mn-ea"/>
              </a:rPr>
              <a:t>◯</a:t>
            </a:r>
            <a:r>
              <a:rPr lang="ja-JP" altLang="en-US">
                <a:latin typeface="+mn-ea"/>
              </a:rPr>
              <a:t>　</a:t>
            </a:r>
            <a:r>
              <a:rPr lang="en-US" dirty="0">
                <a:latin typeface="+mn-ea"/>
              </a:rPr>
              <a:t>Third Person </a:t>
            </a:r>
            <a:r>
              <a:rPr lang="ja-JP" altLang="en-US">
                <a:latin typeface="+mn-ea"/>
              </a:rPr>
              <a:t>視点でありながら、</a:t>
            </a:r>
            <a:br>
              <a:rPr lang="en-US" altLang="ja-JP" dirty="0">
                <a:latin typeface="+mn-ea"/>
              </a:rPr>
            </a:br>
            <a:r>
              <a:rPr lang="ja-JP" altLang="en-US">
                <a:latin typeface="+mn-ea"/>
              </a:rPr>
              <a:t>　　まるで一人称としてそこにいるかのような臨場感</a:t>
            </a:r>
          </a:p>
          <a:p>
            <a:pPr marL="0" indent="0">
              <a:buNone/>
            </a:pPr>
            <a:r>
              <a:rPr lang="ja-JP" altLang="en-US">
                <a:solidFill>
                  <a:srgbClr val="FFFF00"/>
                </a:solidFill>
              </a:rPr>
              <a:t>△</a:t>
            </a:r>
            <a:r>
              <a:rPr lang="ja-JP" altLang="en-US"/>
              <a:t>　タイルマップ移動方式のルールの決まった動きの中での独特なアクション</a:t>
            </a:r>
          </a:p>
          <a:p>
            <a:pPr marL="0" indent="0">
              <a:buNone/>
            </a:pPr>
            <a:r>
              <a:rPr lang="en-US" altLang="ja-JP" dirty="0">
                <a:solidFill>
                  <a:srgbClr val="FF0000"/>
                </a:solidFill>
              </a:rPr>
              <a:t>✕</a:t>
            </a:r>
            <a:r>
              <a:rPr lang="ja-JP" altLang="en-US"/>
              <a:t>　</a:t>
            </a:r>
            <a:r>
              <a:rPr lang="ja-JP" altLang="en-US" b="1">
                <a:solidFill>
                  <a:srgbClr val="0070C0"/>
                </a:solidFill>
              </a:rPr>
              <a:t>謎解き</a:t>
            </a:r>
            <a:r>
              <a:rPr lang="ja-JP" altLang="en-US" b="1"/>
              <a:t>要素や、制作者の</a:t>
            </a:r>
            <a:r>
              <a:rPr lang="ja-JP" altLang="en-US" b="1">
                <a:solidFill>
                  <a:srgbClr val="0070C0"/>
                </a:solidFill>
              </a:rPr>
              <a:t>悪意や作為を踏破</a:t>
            </a:r>
            <a:r>
              <a:rPr lang="ja-JP" altLang="en-US" b="1"/>
              <a:t>していく快感</a:t>
            </a:r>
            <a:endParaRPr lang="en-US" altLang="ja-JP" b="1" dirty="0"/>
          </a:p>
        </p:txBody>
      </p:sp>
    </p:spTree>
    <p:extLst>
      <p:ext uri="{BB962C8B-B14F-4D97-AF65-F5344CB8AC3E}">
        <p14:creationId xmlns:p14="http://schemas.microsoft.com/office/powerpoint/2010/main" val="27532341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1A5B00C-B2D0-7146-8FBA-A5DE2EFACD00}"/>
              </a:ext>
            </a:extLst>
          </p:cNvPr>
          <p:cNvSpPr>
            <a:spLocks noGrp="1"/>
          </p:cNvSpPr>
          <p:nvPr>
            <p:ph idx="1"/>
          </p:nvPr>
        </p:nvSpPr>
        <p:spPr>
          <a:xfrm>
            <a:off x="1451579" y="2015733"/>
            <a:ext cx="9603275" cy="1607034"/>
          </a:xfrm>
        </p:spPr>
        <p:txBody>
          <a:bodyPr/>
          <a:lstStyle/>
          <a:p>
            <a:r>
              <a:rPr lang="en-JP" dirty="0">
                <a:latin typeface="Yu Gothic" panose="020B0400000000000000" pitchFamily="34" charset="-128"/>
                <a:ea typeface="Yu Gothic" panose="020B0400000000000000" pitchFamily="34" charset="-128"/>
              </a:rPr>
              <a:t>ランダム生成のダンジョンで謎解き・悪意や作為を設定するのは困難</a:t>
            </a:r>
          </a:p>
          <a:p>
            <a:r>
              <a:rPr lang="en-JP" dirty="0">
                <a:latin typeface="Yu Gothic" panose="020B0400000000000000" pitchFamily="34" charset="-128"/>
                <a:ea typeface="Yu Gothic" panose="020B0400000000000000" pitchFamily="34" charset="-128"/>
              </a:rPr>
              <a:t>各階のマップの雰囲気に因んだ地形トラップは実装できていない</a:t>
            </a:r>
            <a:endParaRPr lang="en-JP" b="1" dirty="0">
              <a:latin typeface="Yu Gothic" panose="020B0400000000000000" pitchFamily="34" charset="-128"/>
              <a:ea typeface="Yu Gothic" panose="020B0400000000000000" pitchFamily="34" charset="-128"/>
            </a:endParaRPr>
          </a:p>
          <a:p>
            <a:r>
              <a:rPr lang="en-JP" dirty="0">
                <a:latin typeface="Yu Gothic" panose="020B0400000000000000" pitchFamily="34" charset="-128"/>
                <a:ea typeface="Yu Gothic" panose="020B0400000000000000" pitchFamily="34" charset="-128"/>
              </a:rPr>
              <a:t>苦肉の策で地下 5 階を固定マップにしたが、簡単な仕掛けしか実装できていない</a:t>
            </a:r>
          </a:p>
        </p:txBody>
      </p:sp>
      <p:sp>
        <p:nvSpPr>
          <p:cNvPr id="4" name="Title 1">
            <a:extLst>
              <a:ext uri="{FF2B5EF4-FFF2-40B4-BE49-F238E27FC236}">
                <a16:creationId xmlns:a16="http://schemas.microsoft.com/office/drawing/2014/main" id="{FC9FB8C4-7A0B-A544-8184-B4238F2FCE9A}"/>
              </a:ext>
            </a:extLst>
          </p:cNvPr>
          <p:cNvSpPr>
            <a:spLocks noGrp="1"/>
          </p:cNvSpPr>
          <p:nvPr>
            <p:ph type="title"/>
          </p:nvPr>
        </p:nvSpPr>
        <p:spPr/>
        <p:txBody>
          <a:bodyPr/>
          <a:lstStyle/>
          <a:p>
            <a:r>
              <a:rPr lang="ja-JP" altLang="en-US"/>
              <a:t>謎解き要素・悪意や作為を踏破していく快感</a:t>
            </a:r>
            <a:endParaRPr lang="en-US" altLang="ja-JP" dirty="0"/>
          </a:p>
        </p:txBody>
      </p:sp>
      <p:sp>
        <p:nvSpPr>
          <p:cNvPr id="2" name="TextBox 1">
            <a:extLst>
              <a:ext uri="{FF2B5EF4-FFF2-40B4-BE49-F238E27FC236}">
                <a16:creationId xmlns:a16="http://schemas.microsoft.com/office/drawing/2014/main" id="{726777F4-339B-343E-5994-CB77DA8FBADA}"/>
              </a:ext>
            </a:extLst>
          </p:cNvPr>
          <p:cNvSpPr txBox="1"/>
          <p:nvPr/>
        </p:nvSpPr>
        <p:spPr>
          <a:xfrm>
            <a:off x="1387641" y="4124576"/>
            <a:ext cx="9416718" cy="646331"/>
          </a:xfrm>
          <a:prstGeom prst="rect">
            <a:avLst/>
          </a:prstGeom>
          <a:noFill/>
        </p:spPr>
        <p:txBody>
          <a:bodyPr wrap="square" rtlCol="0">
            <a:spAutoFit/>
          </a:bodyPr>
          <a:lstStyle/>
          <a:p>
            <a:r>
              <a:rPr lang="en-JP" dirty="0">
                <a:highlight>
                  <a:srgbClr val="FFFF00"/>
                </a:highlight>
                <a:latin typeface="Yu Gothic" panose="020B0400000000000000" pitchFamily="34" charset="-128"/>
                <a:ea typeface="Yu Gothic" panose="020B0400000000000000" pitchFamily="34" charset="-128"/>
              </a:rPr>
              <a:t>★ランダム生成やHack &amp; Slash 要素を活かすなら、アイテムを持ち帰って</a:t>
            </a:r>
            <a:br>
              <a:rPr lang="en-JP" dirty="0">
                <a:highlight>
                  <a:srgbClr val="FFFF00"/>
                </a:highlight>
                <a:latin typeface="Yu Gothic" panose="020B0400000000000000" pitchFamily="34" charset="-128"/>
                <a:ea typeface="Yu Gothic" panose="020B0400000000000000" pitchFamily="34" charset="-128"/>
              </a:rPr>
            </a:br>
            <a:r>
              <a:rPr lang="ja-JP" altLang="en-US">
                <a:highlight>
                  <a:srgbClr val="FFFF00"/>
                </a:highlight>
                <a:latin typeface="Yu Gothic" panose="020B0400000000000000" pitchFamily="34" charset="-128"/>
                <a:ea typeface="Yu Gothic" panose="020B0400000000000000" pitchFamily="34" charset="-128"/>
              </a:rPr>
              <a:t>　</a:t>
            </a:r>
            <a:r>
              <a:rPr lang="en-JP" dirty="0">
                <a:highlight>
                  <a:srgbClr val="FFFF00"/>
                </a:highlight>
                <a:latin typeface="Yu Gothic" panose="020B0400000000000000" pitchFamily="34" charset="-128"/>
                <a:ea typeface="Yu Gothic" panose="020B0400000000000000" pitchFamily="34" charset="-128"/>
              </a:rPr>
              <a:t>『拠点を発展させる』『プレイヤーの基礎能力を上げる』等の要素が必要</a:t>
            </a:r>
          </a:p>
        </p:txBody>
      </p:sp>
    </p:spTree>
    <p:extLst>
      <p:ext uri="{BB962C8B-B14F-4D97-AF65-F5344CB8AC3E}">
        <p14:creationId xmlns:p14="http://schemas.microsoft.com/office/powerpoint/2010/main" val="22941315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A8143-C5BE-844C-A5AB-23B6C9BC6A6A}"/>
              </a:ext>
            </a:extLst>
          </p:cNvPr>
          <p:cNvSpPr>
            <a:spLocks noGrp="1"/>
          </p:cNvSpPr>
          <p:nvPr>
            <p:ph type="title"/>
          </p:nvPr>
        </p:nvSpPr>
        <p:spPr/>
        <p:txBody>
          <a:bodyPr/>
          <a:lstStyle/>
          <a:p>
            <a:r>
              <a:rPr lang="en-JP" cap="none" dirty="0">
                <a:latin typeface="Yu Gothic" panose="020B0400000000000000" pitchFamily="34" charset="-128"/>
                <a:ea typeface="Yu Gothic" panose="020B0400000000000000" pitchFamily="34" charset="-128"/>
              </a:rPr>
              <a:t>コードの読みやすさについて</a:t>
            </a:r>
            <a:br>
              <a:rPr lang="en-JP" cap="none" dirty="0">
                <a:latin typeface="Yu Gothic" panose="020B0400000000000000" pitchFamily="34" charset="-128"/>
                <a:ea typeface="Yu Gothic" panose="020B0400000000000000" pitchFamily="34" charset="-128"/>
              </a:rPr>
            </a:br>
            <a:endParaRPr lang="en-JP" sz="2000" cap="none" dirty="0">
              <a:latin typeface="Yu Gothic" panose="020B0400000000000000" pitchFamily="34" charset="-128"/>
              <a:ea typeface="Yu Gothic" panose="020B0400000000000000" pitchFamily="34" charset="-128"/>
            </a:endParaRPr>
          </a:p>
        </p:txBody>
      </p:sp>
      <p:sp>
        <p:nvSpPr>
          <p:cNvPr id="3" name="Content Placeholder 2">
            <a:extLst>
              <a:ext uri="{FF2B5EF4-FFF2-40B4-BE49-F238E27FC236}">
                <a16:creationId xmlns:a16="http://schemas.microsoft.com/office/drawing/2014/main" id="{D2F772A8-1113-1946-9AAF-6F319DB506B2}"/>
              </a:ext>
            </a:extLst>
          </p:cNvPr>
          <p:cNvSpPr>
            <a:spLocks noGrp="1"/>
          </p:cNvSpPr>
          <p:nvPr>
            <p:ph idx="1"/>
          </p:nvPr>
        </p:nvSpPr>
        <p:spPr>
          <a:xfrm>
            <a:off x="1451579" y="2015732"/>
            <a:ext cx="9722188" cy="3804623"/>
          </a:xfrm>
        </p:spPr>
        <p:txBody>
          <a:bodyPr>
            <a:normAutofit/>
          </a:bodyPr>
          <a:lstStyle/>
          <a:p>
            <a:r>
              <a:rPr lang="en-JP" dirty="0">
                <a:latin typeface="Yu Gothic" panose="020B0400000000000000" pitchFamily="34" charset="-128"/>
                <a:ea typeface="Yu Gothic" panose="020B0400000000000000" pitchFamily="34" charset="-128"/>
              </a:rPr>
              <a:t>メソッドの循環複雑度(</a:t>
            </a:r>
            <a:r>
              <a:rPr lang="en-US" b="0" i="0" dirty="0">
                <a:solidFill>
                  <a:srgbClr val="4D5156"/>
                </a:solidFill>
                <a:effectLst/>
                <a:latin typeface="Yu Gothic" panose="020B0400000000000000" pitchFamily="34" charset="-128"/>
                <a:ea typeface="Yu Gothic" panose="020B0400000000000000" pitchFamily="34" charset="-128"/>
              </a:rPr>
              <a:t>Cyclomatic Complexity</a:t>
            </a:r>
            <a:r>
              <a:rPr lang="en-JP" dirty="0">
                <a:latin typeface="Yu Gothic" panose="020B0400000000000000" pitchFamily="34" charset="-128"/>
                <a:ea typeface="Yu Gothic" panose="020B0400000000000000" pitchFamily="34" charset="-128"/>
              </a:rPr>
              <a:t>)</a:t>
            </a:r>
          </a:p>
          <a:p>
            <a:pPr lvl="1">
              <a:buFont typeface="Wingdings" pitchFamily="2" charset="2"/>
              <a:buChar char="ü"/>
            </a:pPr>
            <a:r>
              <a:rPr lang="en-JP" dirty="0">
                <a:latin typeface="Yu Gothic" panose="020B0400000000000000" pitchFamily="34" charset="-128"/>
                <a:ea typeface="Yu Gothic" panose="020B0400000000000000" pitchFamily="34" charset="-128"/>
              </a:rPr>
              <a:t>コードの読みにくさを測る指針</a:t>
            </a:r>
          </a:p>
          <a:p>
            <a:pPr lvl="1">
              <a:buFont typeface="Wingdings" pitchFamily="2" charset="2"/>
              <a:buChar char="ü"/>
            </a:pPr>
            <a:r>
              <a:rPr lang="ja-JP" altLang="en-US"/>
              <a:t>概ねメソッド内の条件分岐</a:t>
            </a:r>
            <a:r>
              <a:rPr lang="en-US" altLang="ja-JP" dirty="0"/>
              <a:t>(if, for, while </a:t>
            </a:r>
            <a:r>
              <a:rPr lang="ja-JP" altLang="en-US"/>
              <a:t>などの条件式</a:t>
            </a:r>
            <a:r>
              <a:rPr lang="en-US" altLang="ja-JP" dirty="0"/>
              <a:t>)</a:t>
            </a:r>
            <a:r>
              <a:rPr lang="ja-JP" altLang="en-US"/>
              <a:t>の数に一致する</a:t>
            </a:r>
            <a:endParaRPr lang="en-US" altLang="ja-JP" dirty="0"/>
          </a:p>
          <a:p>
            <a:pPr lvl="1"/>
            <a:endParaRPr lang="en-US" altLang="ja-JP" dirty="0"/>
          </a:p>
        </p:txBody>
      </p:sp>
    </p:spTree>
    <p:extLst>
      <p:ext uri="{BB962C8B-B14F-4D97-AF65-F5344CB8AC3E}">
        <p14:creationId xmlns:p14="http://schemas.microsoft.com/office/powerpoint/2010/main" val="19601753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A8143-C5BE-844C-A5AB-23B6C9BC6A6A}"/>
              </a:ext>
            </a:extLst>
          </p:cNvPr>
          <p:cNvSpPr>
            <a:spLocks noGrp="1"/>
          </p:cNvSpPr>
          <p:nvPr>
            <p:ph type="title"/>
          </p:nvPr>
        </p:nvSpPr>
        <p:spPr/>
        <p:txBody>
          <a:bodyPr/>
          <a:lstStyle/>
          <a:p>
            <a:r>
              <a:rPr lang="en-JP" cap="none" dirty="0">
                <a:latin typeface="Yu Gothic" panose="020B0400000000000000" pitchFamily="34" charset="-128"/>
                <a:ea typeface="Yu Gothic" panose="020B0400000000000000" pitchFamily="34" charset="-128"/>
              </a:rPr>
              <a:t>コードの読みやすさについて</a:t>
            </a:r>
            <a:br>
              <a:rPr lang="en-JP" cap="none" dirty="0">
                <a:latin typeface="Yu Gothic" panose="020B0400000000000000" pitchFamily="34" charset="-128"/>
                <a:ea typeface="Yu Gothic" panose="020B0400000000000000" pitchFamily="34" charset="-128"/>
              </a:rPr>
            </a:br>
            <a:endParaRPr lang="en-JP" sz="2000" cap="none" dirty="0">
              <a:latin typeface="Yu Gothic" panose="020B0400000000000000" pitchFamily="34" charset="-128"/>
              <a:ea typeface="Yu Gothic" panose="020B0400000000000000" pitchFamily="34" charset="-128"/>
            </a:endParaRPr>
          </a:p>
        </p:txBody>
      </p:sp>
      <p:sp>
        <p:nvSpPr>
          <p:cNvPr id="3" name="Content Placeholder 2">
            <a:extLst>
              <a:ext uri="{FF2B5EF4-FFF2-40B4-BE49-F238E27FC236}">
                <a16:creationId xmlns:a16="http://schemas.microsoft.com/office/drawing/2014/main" id="{D2F772A8-1113-1946-9AAF-6F319DB506B2}"/>
              </a:ext>
            </a:extLst>
          </p:cNvPr>
          <p:cNvSpPr>
            <a:spLocks noGrp="1"/>
          </p:cNvSpPr>
          <p:nvPr>
            <p:ph idx="1"/>
          </p:nvPr>
        </p:nvSpPr>
        <p:spPr>
          <a:xfrm>
            <a:off x="1451579" y="2015732"/>
            <a:ext cx="9722188" cy="3955698"/>
          </a:xfrm>
        </p:spPr>
        <p:txBody>
          <a:bodyPr>
            <a:normAutofit/>
          </a:bodyPr>
          <a:lstStyle/>
          <a:p>
            <a:r>
              <a:rPr lang="en-JP" dirty="0">
                <a:latin typeface="Yu Gothic" panose="020B0400000000000000" pitchFamily="34" charset="-128"/>
                <a:ea typeface="Yu Gothic" panose="020B0400000000000000" pitchFamily="34" charset="-128"/>
              </a:rPr>
              <a:t>メソッドの循環複雑度の</a:t>
            </a:r>
            <a:r>
              <a:rPr lang="ja-JP" altLang="en-US">
                <a:latin typeface="Yu Gothic" panose="020B0400000000000000" pitchFamily="34" charset="-128"/>
                <a:ea typeface="Yu Gothic" panose="020B0400000000000000" pitchFamily="34" charset="-128"/>
              </a:rPr>
              <a:t>実測値</a:t>
            </a:r>
            <a:endParaRPr lang="en-US" altLang="ja-JP" dirty="0">
              <a:latin typeface="Yu Gothic" panose="020B0400000000000000" pitchFamily="34" charset="-128"/>
              <a:ea typeface="Yu Gothic" panose="020B0400000000000000" pitchFamily="34" charset="-128"/>
            </a:endParaRPr>
          </a:p>
          <a:p>
            <a:pPr lvl="1"/>
            <a:r>
              <a:rPr lang="ja-JP" altLang="en-US"/>
              <a:t>平均値</a:t>
            </a:r>
            <a:r>
              <a:rPr lang="en-US" altLang="ja-JP" dirty="0"/>
              <a:t>: </a:t>
            </a:r>
            <a:r>
              <a:rPr lang="en-US" altLang="ja-JP" dirty="0">
                <a:solidFill>
                  <a:srgbClr val="0070C0"/>
                </a:solidFill>
              </a:rPr>
              <a:t>1.99</a:t>
            </a:r>
          </a:p>
          <a:p>
            <a:pPr lvl="1"/>
            <a:r>
              <a:rPr lang="ja-JP" altLang="en-US"/>
              <a:t>標準偏差</a:t>
            </a:r>
            <a:r>
              <a:rPr lang="en-US" altLang="ja-JP" dirty="0"/>
              <a:t>: 2.7</a:t>
            </a:r>
          </a:p>
          <a:p>
            <a:endParaRPr lang="en-US" altLang="ja-JP" dirty="0"/>
          </a:p>
          <a:p>
            <a:r>
              <a:rPr lang="ja-JP" altLang="en-US"/>
              <a:t>メソッドの循環複雑度と一般的な閾値</a:t>
            </a:r>
            <a:endParaRPr lang="en-US" altLang="ja-JP" dirty="0"/>
          </a:p>
          <a:p>
            <a:pPr lvl="1"/>
            <a:r>
              <a:rPr lang="en-US" altLang="ja-JP" dirty="0">
                <a:solidFill>
                  <a:srgbClr val="0070C0"/>
                </a:solidFill>
              </a:rPr>
              <a:t>1〜10</a:t>
            </a:r>
            <a:r>
              <a:rPr lang="en-US" altLang="ja-JP" dirty="0"/>
              <a:t>:   </a:t>
            </a:r>
            <a:r>
              <a:rPr lang="ja-JP" altLang="en-US"/>
              <a:t>テストや保守が容易に行える。</a:t>
            </a:r>
          </a:p>
          <a:p>
            <a:pPr lvl="1"/>
            <a:r>
              <a:rPr lang="en-US" altLang="ja-JP" dirty="0">
                <a:solidFill>
                  <a:srgbClr val="FFFF00"/>
                </a:solidFill>
              </a:rPr>
              <a:t>11〜20</a:t>
            </a:r>
            <a:r>
              <a:rPr lang="en-US" altLang="ja-JP" dirty="0"/>
              <a:t>:  </a:t>
            </a:r>
            <a:r>
              <a:rPr lang="ja-JP" altLang="en-US"/>
              <a:t>多くのテストケースが必要。理解に時間がかかり修正や追加も難しい。</a:t>
            </a:r>
          </a:p>
          <a:p>
            <a:pPr lvl="1"/>
            <a:r>
              <a:rPr lang="en-US" altLang="ja-JP" dirty="0">
                <a:solidFill>
                  <a:srgbClr val="FF0000"/>
                </a:solidFill>
              </a:rPr>
              <a:t>21〜50</a:t>
            </a:r>
            <a:r>
              <a:rPr lang="en-US" altLang="ja-JP" dirty="0"/>
              <a:t>:  </a:t>
            </a:r>
            <a:r>
              <a:rPr lang="ja-JP" altLang="en-US"/>
              <a:t>修正や追加がほとんどできない。リファクタリングが必要。</a:t>
            </a:r>
          </a:p>
          <a:p>
            <a:pPr lvl="1"/>
            <a:r>
              <a:rPr lang="en-US" altLang="ja-JP" dirty="0">
                <a:solidFill>
                  <a:srgbClr val="C00000"/>
                </a:solidFill>
              </a:rPr>
              <a:t>51</a:t>
            </a:r>
            <a:r>
              <a:rPr lang="ja-JP" altLang="en-US">
                <a:solidFill>
                  <a:srgbClr val="C00000"/>
                </a:solidFill>
              </a:rPr>
              <a:t>以上</a:t>
            </a:r>
            <a:r>
              <a:rPr lang="en-US" altLang="ja-JP" dirty="0"/>
              <a:t>:  </a:t>
            </a:r>
            <a:r>
              <a:rPr lang="ja-JP" altLang="en-US"/>
              <a:t>そのままではテストや修正や追加が不可能。作り直しも視野に。</a:t>
            </a:r>
            <a:endParaRPr lang="en-US" altLang="ja-JP" dirty="0"/>
          </a:p>
        </p:txBody>
      </p:sp>
      <p:sp>
        <p:nvSpPr>
          <p:cNvPr id="4" name="TextBox 3">
            <a:extLst>
              <a:ext uri="{FF2B5EF4-FFF2-40B4-BE49-F238E27FC236}">
                <a16:creationId xmlns:a16="http://schemas.microsoft.com/office/drawing/2014/main" id="{5B37FFC8-5681-EC78-AC51-2642D8ABC081}"/>
              </a:ext>
            </a:extLst>
          </p:cNvPr>
          <p:cNvSpPr txBox="1"/>
          <p:nvPr/>
        </p:nvSpPr>
        <p:spPr>
          <a:xfrm>
            <a:off x="1873000" y="3347701"/>
            <a:ext cx="7326660" cy="369332"/>
          </a:xfrm>
          <a:prstGeom prst="rect">
            <a:avLst/>
          </a:prstGeom>
          <a:noFill/>
        </p:spPr>
        <p:txBody>
          <a:bodyPr wrap="square" rtlCol="0">
            <a:spAutoFit/>
          </a:bodyPr>
          <a:lstStyle/>
          <a:p>
            <a:r>
              <a:rPr lang="en-JP" dirty="0">
                <a:highlight>
                  <a:srgbClr val="FFFF00"/>
                </a:highlight>
                <a:latin typeface="Yu Gothic" panose="020B0400000000000000" pitchFamily="34" charset="-128"/>
                <a:ea typeface="Yu Gothic" panose="020B0400000000000000" pitchFamily="34" charset="-128"/>
              </a:rPr>
              <a:t>★</a:t>
            </a:r>
            <a:r>
              <a:rPr lang="ja-JP" altLang="en-US">
                <a:highlight>
                  <a:srgbClr val="FFFF00"/>
                </a:highlight>
                <a:latin typeface="Yu Gothic" panose="020B0400000000000000" pitchFamily="34" charset="-128"/>
                <a:ea typeface="Yu Gothic" panose="020B0400000000000000" pitchFamily="34" charset="-128"/>
              </a:rPr>
              <a:t>全体の約</a:t>
            </a:r>
            <a:r>
              <a:rPr lang="en-US" altLang="ja-JP" dirty="0">
                <a:highlight>
                  <a:srgbClr val="FFFF00"/>
                </a:highlight>
                <a:latin typeface="Yu Gothic" panose="020B0400000000000000" pitchFamily="34" charset="-128"/>
                <a:ea typeface="Yu Gothic" panose="020B0400000000000000" pitchFamily="34" charset="-128"/>
              </a:rPr>
              <a:t>68.3</a:t>
            </a:r>
            <a:r>
              <a:rPr lang="ja-JP" altLang="en-US">
                <a:highlight>
                  <a:srgbClr val="FFFF00"/>
                </a:highlight>
                <a:latin typeface="Yu Gothic" panose="020B0400000000000000" pitchFamily="34" charset="-128"/>
                <a:ea typeface="Yu Gothic" panose="020B0400000000000000" pitchFamily="34" charset="-128"/>
              </a:rPr>
              <a:t>％のメソッドが </a:t>
            </a:r>
            <a:r>
              <a:rPr lang="en-US" altLang="ja-JP" dirty="0">
                <a:highlight>
                  <a:srgbClr val="FFFF00"/>
                </a:highlight>
                <a:latin typeface="Yu Gothic" panose="020B0400000000000000" pitchFamily="34" charset="-128"/>
                <a:ea typeface="Yu Gothic" panose="020B0400000000000000" pitchFamily="34" charset="-128"/>
              </a:rPr>
              <a:t>0.71</a:t>
            </a:r>
            <a:r>
              <a:rPr lang="ja-JP" altLang="en-US">
                <a:highlight>
                  <a:srgbClr val="FFFF00"/>
                </a:highlight>
                <a:latin typeface="Yu Gothic" panose="020B0400000000000000" pitchFamily="34" charset="-128"/>
                <a:ea typeface="Yu Gothic" panose="020B0400000000000000" pitchFamily="34" charset="-128"/>
              </a:rPr>
              <a:t>～</a:t>
            </a:r>
            <a:r>
              <a:rPr lang="en-US" altLang="ja-JP" dirty="0">
                <a:highlight>
                  <a:srgbClr val="FFFF00"/>
                </a:highlight>
                <a:latin typeface="Yu Gothic" panose="020B0400000000000000" pitchFamily="34" charset="-128"/>
                <a:ea typeface="Yu Gothic" panose="020B0400000000000000" pitchFamily="34" charset="-128"/>
              </a:rPr>
              <a:t>3.69 </a:t>
            </a:r>
            <a:r>
              <a:rPr lang="ja-JP" altLang="en-US">
                <a:highlight>
                  <a:srgbClr val="FFFF00"/>
                </a:highlight>
                <a:latin typeface="Yu Gothic" panose="020B0400000000000000" pitchFamily="34" charset="-128"/>
                <a:ea typeface="Yu Gothic" panose="020B0400000000000000" pitchFamily="34" charset="-128"/>
              </a:rPr>
              <a:t>の範囲に収まっている</a:t>
            </a:r>
          </a:p>
        </p:txBody>
      </p:sp>
    </p:spTree>
    <p:extLst>
      <p:ext uri="{BB962C8B-B14F-4D97-AF65-F5344CB8AC3E}">
        <p14:creationId xmlns:p14="http://schemas.microsoft.com/office/powerpoint/2010/main" val="20069845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A5020-A60D-1B45-AD01-57914982BD67}"/>
              </a:ext>
            </a:extLst>
          </p:cNvPr>
          <p:cNvSpPr>
            <a:spLocks noGrp="1"/>
          </p:cNvSpPr>
          <p:nvPr>
            <p:ph type="title" idx="4294967295"/>
          </p:nvPr>
        </p:nvSpPr>
        <p:spPr>
          <a:xfrm>
            <a:off x="164856" y="1312986"/>
            <a:ext cx="3680313" cy="1176338"/>
          </a:xfrm>
        </p:spPr>
        <p:txBody>
          <a:bodyPr>
            <a:normAutofit/>
          </a:bodyPr>
          <a:lstStyle/>
          <a:p>
            <a:pPr algn="ctr"/>
            <a:r>
              <a:rPr lang="ja-JP" altLang="en-US"/>
              <a:t>開発の役に立った</a:t>
            </a:r>
            <a:br>
              <a:rPr lang="en-US" altLang="ja-JP" dirty="0"/>
            </a:br>
            <a:r>
              <a:rPr lang="ja-JP" altLang="en-US"/>
              <a:t>書籍・文献等</a:t>
            </a:r>
            <a:endParaRPr lang="en-JP" dirty="0"/>
          </a:p>
        </p:txBody>
      </p:sp>
      <p:graphicFrame>
        <p:nvGraphicFramePr>
          <p:cNvPr id="7" name="Table 7">
            <a:extLst>
              <a:ext uri="{FF2B5EF4-FFF2-40B4-BE49-F238E27FC236}">
                <a16:creationId xmlns:a16="http://schemas.microsoft.com/office/drawing/2014/main" id="{8CF77DF1-19A9-F595-264C-A56EFBF18C74}"/>
              </a:ext>
            </a:extLst>
          </p:cNvPr>
          <p:cNvGraphicFramePr>
            <a:graphicFrameLocks noGrp="1"/>
          </p:cNvGraphicFramePr>
          <p:nvPr>
            <p:extLst>
              <p:ext uri="{D42A27DB-BD31-4B8C-83A1-F6EECF244321}">
                <p14:modId xmlns:p14="http://schemas.microsoft.com/office/powerpoint/2010/main" val="3981831976"/>
              </p:ext>
            </p:extLst>
          </p:nvPr>
        </p:nvGraphicFramePr>
        <p:xfrm>
          <a:off x="4058222" y="250093"/>
          <a:ext cx="5632855" cy="5697414"/>
        </p:xfrm>
        <a:graphic>
          <a:graphicData uri="http://schemas.openxmlformats.org/drawingml/2006/table">
            <a:tbl>
              <a:tblPr firstRow="1" bandRow="1">
                <a:effectLst>
                  <a:outerShdw blurRad="50800" dist="38100" dir="2700000" algn="tl" rotWithShape="0">
                    <a:prstClr val="black">
                      <a:alpha val="40000"/>
                    </a:prstClr>
                  </a:outerShdw>
                </a:effectLst>
                <a:tableStyleId>{2D5ABB26-0587-4C30-8999-92F81FD0307C}</a:tableStyleId>
              </a:tblPr>
              <a:tblGrid>
                <a:gridCol w="1122950">
                  <a:extLst>
                    <a:ext uri="{9D8B030D-6E8A-4147-A177-3AD203B41FA5}">
                      <a16:colId xmlns:a16="http://schemas.microsoft.com/office/drawing/2014/main" val="3004873605"/>
                    </a:ext>
                  </a:extLst>
                </a:gridCol>
                <a:gridCol w="4509905">
                  <a:extLst>
                    <a:ext uri="{9D8B030D-6E8A-4147-A177-3AD203B41FA5}">
                      <a16:colId xmlns:a16="http://schemas.microsoft.com/office/drawing/2014/main" val="876779893"/>
                    </a:ext>
                  </a:extLst>
                </a:gridCol>
              </a:tblGrid>
              <a:tr h="1455321">
                <a:tc>
                  <a:txBody>
                    <a:bodyPr/>
                    <a:lstStyle/>
                    <a:p>
                      <a:pPr algn="ctr"/>
                      <a:r>
                        <a:rPr lang="en-JP" sz="4000" dirty="0">
                          <a:ln>
                            <a:noFill/>
                          </a:ln>
                          <a:latin typeface="Yu Gothic" panose="020B0400000000000000" pitchFamily="34" charset="-128"/>
                          <a:ea typeface="Yu Gothic" panose="020B0400000000000000" pitchFamily="34" charset="-128"/>
                        </a:rPr>
                        <a:t>S</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97C78"/>
                    </a:solidFill>
                  </a:tcPr>
                </a:tc>
                <a:tc>
                  <a:txBody>
                    <a:bodyPr/>
                    <a:lstStyle/>
                    <a:p>
                      <a:pPr algn="ctr"/>
                      <a:endParaRPr lang="en-JP"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1887734694"/>
                  </a:ext>
                </a:extLst>
              </a:tr>
              <a:tr h="1414031">
                <a:tc>
                  <a:txBody>
                    <a:bodyPr/>
                    <a:lstStyle/>
                    <a:p>
                      <a:pPr algn="ctr"/>
                      <a:r>
                        <a:rPr lang="en-JP" sz="4000" dirty="0">
                          <a:latin typeface="Yu Gothic" panose="020B0400000000000000" pitchFamily="34" charset="-128"/>
                          <a:ea typeface="Yu Gothic" panose="020B0400000000000000" pitchFamily="34" charset="-128"/>
                        </a:rPr>
                        <a:t>A</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69051"/>
                    </a:solidFill>
                  </a:tcPr>
                </a:tc>
                <a:tc>
                  <a:txBody>
                    <a:bodyPr/>
                    <a:lstStyle/>
                    <a:p>
                      <a:pPr algn="ctr"/>
                      <a:endParaRPr lang="en-JP"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3510219530"/>
                  </a:ext>
                </a:extLst>
              </a:tr>
              <a:tr h="1414031">
                <a:tc>
                  <a:txBody>
                    <a:bodyPr/>
                    <a:lstStyle/>
                    <a:p>
                      <a:pPr algn="ctr"/>
                      <a:r>
                        <a:rPr lang="en-JP" sz="4000" dirty="0">
                          <a:latin typeface="Yu Gothic" panose="020B0400000000000000" pitchFamily="34" charset="-128"/>
                          <a:ea typeface="Yu Gothic" panose="020B0400000000000000" pitchFamily="34" charset="-128"/>
                        </a:rPr>
                        <a:t>B</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8BF4A"/>
                    </a:solidFill>
                  </a:tcPr>
                </a:tc>
                <a:tc>
                  <a:txBody>
                    <a:bodyPr/>
                    <a:lstStyle/>
                    <a:p>
                      <a:pPr algn="ctr"/>
                      <a:endParaRPr lang="en-JP"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3725459836"/>
                  </a:ext>
                </a:extLst>
              </a:tr>
              <a:tr h="1414031">
                <a:tc>
                  <a:txBody>
                    <a:bodyPr/>
                    <a:lstStyle/>
                    <a:p>
                      <a:pPr algn="ctr"/>
                      <a:r>
                        <a:rPr lang="en-JP" sz="4000" dirty="0">
                          <a:latin typeface="Yu Gothic" panose="020B0400000000000000" pitchFamily="34" charset="-128"/>
                          <a:ea typeface="Yu Gothic" panose="020B0400000000000000" pitchFamily="34" charset="-128"/>
                        </a:rPr>
                        <a:t>C</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E7E5AD"/>
                    </a:solidFill>
                  </a:tcPr>
                </a:tc>
                <a:tc>
                  <a:txBody>
                    <a:bodyPr/>
                    <a:lstStyle/>
                    <a:p>
                      <a:pPr algn="ctr"/>
                      <a:endParaRPr lang="en-JP"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2695017215"/>
                  </a:ext>
                </a:extLst>
              </a:tr>
            </a:tbl>
          </a:graphicData>
        </a:graphic>
      </p:graphicFrame>
      <p:pic>
        <p:nvPicPr>
          <p:cNvPr id="9" name="Picture 8">
            <a:extLst>
              <a:ext uri="{FF2B5EF4-FFF2-40B4-BE49-F238E27FC236}">
                <a16:creationId xmlns:a16="http://schemas.microsoft.com/office/drawing/2014/main" id="{77D8CC57-B2C1-ED1D-360B-BC9439149527}"/>
              </a:ext>
            </a:extLst>
          </p:cNvPr>
          <p:cNvPicPr>
            <a:picLocks noChangeAspect="1"/>
          </p:cNvPicPr>
          <p:nvPr/>
        </p:nvPicPr>
        <p:blipFill>
          <a:blip r:embed="rId2"/>
          <a:stretch>
            <a:fillRect/>
          </a:stretch>
        </p:blipFill>
        <p:spPr>
          <a:xfrm>
            <a:off x="5212945" y="302990"/>
            <a:ext cx="1244218" cy="1359876"/>
          </a:xfrm>
          <a:prstGeom prst="rect">
            <a:avLst/>
          </a:prstGeom>
        </p:spPr>
      </p:pic>
      <p:pic>
        <p:nvPicPr>
          <p:cNvPr id="11" name="Picture 10">
            <a:extLst>
              <a:ext uri="{FF2B5EF4-FFF2-40B4-BE49-F238E27FC236}">
                <a16:creationId xmlns:a16="http://schemas.microsoft.com/office/drawing/2014/main" id="{9EAA4ED9-7324-637A-6363-14C6ABCAF4F4}"/>
              </a:ext>
            </a:extLst>
          </p:cNvPr>
          <p:cNvPicPr>
            <a:picLocks noChangeAspect="1"/>
          </p:cNvPicPr>
          <p:nvPr/>
        </p:nvPicPr>
        <p:blipFill>
          <a:blip r:embed="rId3"/>
          <a:stretch>
            <a:fillRect/>
          </a:stretch>
        </p:blipFill>
        <p:spPr>
          <a:xfrm>
            <a:off x="5212945" y="1735013"/>
            <a:ext cx="1172516" cy="1359876"/>
          </a:xfrm>
          <a:prstGeom prst="rect">
            <a:avLst/>
          </a:prstGeom>
        </p:spPr>
      </p:pic>
      <p:pic>
        <p:nvPicPr>
          <p:cNvPr id="13" name="Picture 12">
            <a:extLst>
              <a:ext uri="{FF2B5EF4-FFF2-40B4-BE49-F238E27FC236}">
                <a16:creationId xmlns:a16="http://schemas.microsoft.com/office/drawing/2014/main" id="{CA1A7FEF-EF88-EFC8-5116-CE8276ED070A}"/>
              </a:ext>
            </a:extLst>
          </p:cNvPr>
          <p:cNvPicPr>
            <a:picLocks noChangeAspect="1"/>
          </p:cNvPicPr>
          <p:nvPr/>
        </p:nvPicPr>
        <p:blipFill>
          <a:blip r:embed="rId4"/>
          <a:stretch>
            <a:fillRect/>
          </a:stretch>
        </p:blipFill>
        <p:spPr>
          <a:xfrm>
            <a:off x="6408236" y="1721335"/>
            <a:ext cx="1025421" cy="1387231"/>
          </a:xfrm>
          <a:prstGeom prst="rect">
            <a:avLst/>
          </a:prstGeom>
        </p:spPr>
      </p:pic>
      <p:pic>
        <p:nvPicPr>
          <p:cNvPr id="15" name="Picture 14">
            <a:extLst>
              <a:ext uri="{FF2B5EF4-FFF2-40B4-BE49-F238E27FC236}">
                <a16:creationId xmlns:a16="http://schemas.microsoft.com/office/drawing/2014/main" id="{18278F71-6F4F-E1AC-A7ED-5F9D147399BF}"/>
              </a:ext>
            </a:extLst>
          </p:cNvPr>
          <p:cNvPicPr>
            <a:picLocks noChangeAspect="1"/>
          </p:cNvPicPr>
          <p:nvPr/>
        </p:nvPicPr>
        <p:blipFill>
          <a:blip r:embed="rId5"/>
          <a:stretch>
            <a:fillRect/>
          </a:stretch>
        </p:blipFill>
        <p:spPr>
          <a:xfrm>
            <a:off x="7456432" y="1729150"/>
            <a:ext cx="1025422" cy="1373554"/>
          </a:xfrm>
          <a:prstGeom prst="rect">
            <a:avLst/>
          </a:prstGeom>
        </p:spPr>
      </p:pic>
      <p:pic>
        <p:nvPicPr>
          <p:cNvPr id="17" name="Picture 16">
            <a:extLst>
              <a:ext uri="{FF2B5EF4-FFF2-40B4-BE49-F238E27FC236}">
                <a16:creationId xmlns:a16="http://schemas.microsoft.com/office/drawing/2014/main" id="{DD433140-BB7E-9F53-21FD-0AC75B477582}"/>
              </a:ext>
            </a:extLst>
          </p:cNvPr>
          <p:cNvPicPr>
            <a:picLocks noChangeAspect="1"/>
          </p:cNvPicPr>
          <p:nvPr/>
        </p:nvPicPr>
        <p:blipFill>
          <a:blip r:embed="rId6"/>
          <a:stretch>
            <a:fillRect/>
          </a:stretch>
        </p:blipFill>
        <p:spPr>
          <a:xfrm>
            <a:off x="8504630" y="1727198"/>
            <a:ext cx="1163672" cy="1363868"/>
          </a:xfrm>
          <a:prstGeom prst="rect">
            <a:avLst/>
          </a:prstGeom>
        </p:spPr>
      </p:pic>
      <p:pic>
        <p:nvPicPr>
          <p:cNvPr id="19" name="Picture 18">
            <a:extLst>
              <a:ext uri="{FF2B5EF4-FFF2-40B4-BE49-F238E27FC236}">
                <a16:creationId xmlns:a16="http://schemas.microsoft.com/office/drawing/2014/main" id="{8F144211-1E89-8653-1DED-161B4936F35B}"/>
              </a:ext>
            </a:extLst>
          </p:cNvPr>
          <p:cNvPicPr>
            <a:picLocks noChangeAspect="1"/>
          </p:cNvPicPr>
          <p:nvPr/>
        </p:nvPicPr>
        <p:blipFill>
          <a:blip r:embed="rId7"/>
          <a:stretch>
            <a:fillRect/>
          </a:stretch>
        </p:blipFill>
        <p:spPr>
          <a:xfrm>
            <a:off x="5212945" y="3133966"/>
            <a:ext cx="1029406" cy="1387231"/>
          </a:xfrm>
          <a:prstGeom prst="rect">
            <a:avLst/>
          </a:prstGeom>
        </p:spPr>
      </p:pic>
      <p:pic>
        <p:nvPicPr>
          <p:cNvPr id="21" name="Picture 20">
            <a:extLst>
              <a:ext uri="{FF2B5EF4-FFF2-40B4-BE49-F238E27FC236}">
                <a16:creationId xmlns:a16="http://schemas.microsoft.com/office/drawing/2014/main" id="{EBC0D73A-15A1-F40D-B83D-9CD79C8866EC}"/>
              </a:ext>
            </a:extLst>
          </p:cNvPr>
          <p:cNvPicPr>
            <a:picLocks noChangeAspect="1"/>
          </p:cNvPicPr>
          <p:nvPr/>
        </p:nvPicPr>
        <p:blipFill>
          <a:blip r:embed="rId8"/>
          <a:stretch>
            <a:fillRect/>
          </a:stretch>
        </p:blipFill>
        <p:spPr>
          <a:xfrm>
            <a:off x="6281019" y="3151548"/>
            <a:ext cx="1108240" cy="1359877"/>
          </a:xfrm>
          <a:prstGeom prst="rect">
            <a:avLst/>
          </a:prstGeom>
        </p:spPr>
      </p:pic>
      <p:pic>
        <p:nvPicPr>
          <p:cNvPr id="23" name="Picture 22">
            <a:extLst>
              <a:ext uri="{FF2B5EF4-FFF2-40B4-BE49-F238E27FC236}">
                <a16:creationId xmlns:a16="http://schemas.microsoft.com/office/drawing/2014/main" id="{5E3DA349-71A9-16BA-D465-601110001703}"/>
              </a:ext>
            </a:extLst>
          </p:cNvPr>
          <p:cNvPicPr>
            <a:picLocks noChangeAspect="1"/>
          </p:cNvPicPr>
          <p:nvPr/>
        </p:nvPicPr>
        <p:blipFill>
          <a:blip r:embed="rId9"/>
          <a:stretch>
            <a:fillRect/>
          </a:stretch>
        </p:blipFill>
        <p:spPr>
          <a:xfrm>
            <a:off x="7433657" y="3151548"/>
            <a:ext cx="1038297" cy="1359877"/>
          </a:xfrm>
          <a:prstGeom prst="rect">
            <a:avLst/>
          </a:prstGeom>
        </p:spPr>
      </p:pic>
      <p:pic>
        <p:nvPicPr>
          <p:cNvPr id="27" name="Picture 26">
            <a:extLst>
              <a:ext uri="{FF2B5EF4-FFF2-40B4-BE49-F238E27FC236}">
                <a16:creationId xmlns:a16="http://schemas.microsoft.com/office/drawing/2014/main" id="{778C656A-2C0E-9577-13B0-E52AA01FA4E4}"/>
              </a:ext>
            </a:extLst>
          </p:cNvPr>
          <p:cNvPicPr>
            <a:picLocks noChangeAspect="1"/>
          </p:cNvPicPr>
          <p:nvPr/>
        </p:nvPicPr>
        <p:blipFill>
          <a:blip r:embed="rId10"/>
          <a:stretch>
            <a:fillRect/>
          </a:stretch>
        </p:blipFill>
        <p:spPr>
          <a:xfrm>
            <a:off x="8544385" y="3165399"/>
            <a:ext cx="936755" cy="1322141"/>
          </a:xfrm>
          <a:prstGeom prst="rect">
            <a:avLst/>
          </a:prstGeom>
        </p:spPr>
      </p:pic>
      <p:pic>
        <p:nvPicPr>
          <p:cNvPr id="29" name="Picture 28">
            <a:extLst>
              <a:ext uri="{FF2B5EF4-FFF2-40B4-BE49-F238E27FC236}">
                <a16:creationId xmlns:a16="http://schemas.microsoft.com/office/drawing/2014/main" id="{A7444C58-48CD-2532-759B-3DB7AF6982D7}"/>
              </a:ext>
            </a:extLst>
          </p:cNvPr>
          <p:cNvPicPr>
            <a:picLocks noChangeAspect="1"/>
          </p:cNvPicPr>
          <p:nvPr/>
        </p:nvPicPr>
        <p:blipFill>
          <a:blip r:embed="rId11"/>
          <a:stretch>
            <a:fillRect/>
          </a:stretch>
        </p:blipFill>
        <p:spPr>
          <a:xfrm>
            <a:off x="5212945" y="4552323"/>
            <a:ext cx="1163672" cy="1382079"/>
          </a:xfrm>
          <a:prstGeom prst="rect">
            <a:avLst/>
          </a:prstGeom>
        </p:spPr>
      </p:pic>
      <p:pic>
        <p:nvPicPr>
          <p:cNvPr id="31" name="Picture 30">
            <a:extLst>
              <a:ext uri="{FF2B5EF4-FFF2-40B4-BE49-F238E27FC236}">
                <a16:creationId xmlns:a16="http://schemas.microsoft.com/office/drawing/2014/main" id="{993777A1-8261-E403-06A7-DD5F542E03F6}"/>
              </a:ext>
            </a:extLst>
          </p:cNvPr>
          <p:cNvPicPr>
            <a:picLocks noChangeAspect="1"/>
          </p:cNvPicPr>
          <p:nvPr/>
        </p:nvPicPr>
        <p:blipFill>
          <a:blip r:embed="rId12"/>
          <a:stretch>
            <a:fillRect/>
          </a:stretch>
        </p:blipFill>
        <p:spPr>
          <a:xfrm>
            <a:off x="6408236" y="4583958"/>
            <a:ext cx="936481" cy="1298830"/>
          </a:xfrm>
          <a:prstGeom prst="rect">
            <a:avLst/>
          </a:prstGeom>
        </p:spPr>
      </p:pic>
      <p:pic>
        <p:nvPicPr>
          <p:cNvPr id="33" name="Picture 32">
            <a:extLst>
              <a:ext uri="{FF2B5EF4-FFF2-40B4-BE49-F238E27FC236}">
                <a16:creationId xmlns:a16="http://schemas.microsoft.com/office/drawing/2014/main" id="{99852700-C25E-8CAD-47D8-FB2D78859FDD}"/>
              </a:ext>
            </a:extLst>
          </p:cNvPr>
          <p:cNvPicPr>
            <a:picLocks noChangeAspect="1"/>
          </p:cNvPicPr>
          <p:nvPr/>
        </p:nvPicPr>
        <p:blipFill>
          <a:blip r:embed="rId13"/>
          <a:stretch>
            <a:fillRect/>
          </a:stretch>
        </p:blipFill>
        <p:spPr>
          <a:xfrm>
            <a:off x="7380324" y="4560274"/>
            <a:ext cx="1177638" cy="1369870"/>
          </a:xfrm>
          <a:prstGeom prst="rect">
            <a:avLst/>
          </a:prstGeom>
        </p:spPr>
      </p:pic>
      <p:sp>
        <p:nvSpPr>
          <p:cNvPr id="3" name="TextBox 2">
            <a:extLst>
              <a:ext uri="{FF2B5EF4-FFF2-40B4-BE49-F238E27FC236}">
                <a16:creationId xmlns:a16="http://schemas.microsoft.com/office/drawing/2014/main" id="{8A72572C-6DC9-D190-8B2C-6AD2BD6EC528}"/>
              </a:ext>
            </a:extLst>
          </p:cNvPr>
          <p:cNvSpPr txBox="1"/>
          <p:nvPr/>
        </p:nvSpPr>
        <p:spPr>
          <a:xfrm>
            <a:off x="398358" y="3646820"/>
            <a:ext cx="3442915" cy="369332"/>
          </a:xfrm>
          <a:prstGeom prst="rect">
            <a:avLst/>
          </a:prstGeom>
          <a:noFill/>
        </p:spPr>
        <p:txBody>
          <a:bodyPr wrap="square" rtlCol="0">
            <a:spAutoFit/>
          </a:bodyPr>
          <a:lstStyle/>
          <a:p>
            <a:r>
              <a:rPr lang="en-JP" dirty="0">
                <a:highlight>
                  <a:srgbClr val="FFFF00"/>
                </a:highlight>
                <a:latin typeface="Yu Gothic" panose="020B0400000000000000" pitchFamily="34" charset="-128"/>
                <a:ea typeface="Yu Gothic" panose="020B0400000000000000" pitchFamily="34" charset="-128"/>
              </a:rPr>
              <a:t>★文献としての優劣ではなく…</a:t>
            </a:r>
            <a:endParaRPr lang="en-JP" b="1" dirty="0">
              <a:highlight>
                <a:srgbClr val="FFFF00"/>
              </a:highlight>
              <a:latin typeface="Yu Gothic" panose="020B0400000000000000" pitchFamily="34" charset="-128"/>
              <a:ea typeface="Yu Gothic" panose="020B0400000000000000" pitchFamily="34" charset="-128"/>
            </a:endParaRPr>
          </a:p>
        </p:txBody>
      </p:sp>
    </p:spTree>
    <p:extLst>
      <p:ext uri="{BB962C8B-B14F-4D97-AF65-F5344CB8AC3E}">
        <p14:creationId xmlns:p14="http://schemas.microsoft.com/office/powerpoint/2010/main" val="35195217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D8BD7-FAC0-B843-B26A-DDEB49CBFE00}"/>
              </a:ext>
            </a:extLst>
          </p:cNvPr>
          <p:cNvSpPr>
            <a:spLocks noGrp="1"/>
          </p:cNvSpPr>
          <p:nvPr>
            <p:ph type="title"/>
          </p:nvPr>
        </p:nvSpPr>
        <p:spPr/>
        <p:txBody>
          <a:bodyPr/>
          <a:lstStyle/>
          <a:p>
            <a:r>
              <a:rPr lang="en-JP" cap="none" dirty="0">
                <a:latin typeface="Yu Gothic" panose="020B0400000000000000" pitchFamily="34" charset="-128"/>
                <a:ea typeface="Yu Gothic" panose="020B0400000000000000" pitchFamily="34" charset="-128"/>
              </a:rPr>
              <a:t>Edge版 Copilot(Bing AI)</a:t>
            </a:r>
          </a:p>
        </p:txBody>
      </p:sp>
      <p:sp>
        <p:nvSpPr>
          <p:cNvPr id="3" name="Content Placeholder 2">
            <a:extLst>
              <a:ext uri="{FF2B5EF4-FFF2-40B4-BE49-F238E27FC236}">
                <a16:creationId xmlns:a16="http://schemas.microsoft.com/office/drawing/2014/main" id="{8C098A3B-3E09-914B-B732-BC7F91C3E872}"/>
              </a:ext>
            </a:extLst>
          </p:cNvPr>
          <p:cNvSpPr>
            <a:spLocks noGrp="1"/>
          </p:cNvSpPr>
          <p:nvPr>
            <p:ph idx="1"/>
          </p:nvPr>
        </p:nvSpPr>
        <p:spPr>
          <a:xfrm>
            <a:off x="1451580" y="2015732"/>
            <a:ext cx="6239005" cy="3450613"/>
          </a:xfrm>
        </p:spPr>
        <p:txBody>
          <a:bodyPr/>
          <a:lstStyle/>
          <a:p>
            <a:pPr marL="0" indent="0">
              <a:buNone/>
            </a:pPr>
            <a:r>
              <a:rPr lang="ja-JP" altLang="en-US">
                <a:latin typeface="Yu Gothic" panose="020B0400000000000000" pitchFamily="34" charset="-128"/>
                <a:ea typeface="Yu Gothic" panose="020B0400000000000000" pitchFamily="34" charset="-128"/>
              </a:rPr>
              <a:t>貧者の </a:t>
            </a:r>
            <a:r>
              <a:rPr lang="en-US" dirty="0">
                <a:latin typeface="Yu Gothic" panose="020B0400000000000000" pitchFamily="34" charset="-128"/>
                <a:ea typeface="Yu Gothic" panose="020B0400000000000000" pitchFamily="34" charset="-128"/>
              </a:rPr>
              <a:t>GPT-4。ChatGPT </a:t>
            </a:r>
            <a:r>
              <a:rPr lang="ja-JP" altLang="en-US">
                <a:latin typeface="Yu Gothic" panose="020B0400000000000000" pitchFamily="34" charset="-128"/>
                <a:ea typeface="Yu Gothic" panose="020B0400000000000000" pitchFamily="34" charset="-128"/>
              </a:rPr>
              <a:t>や </a:t>
            </a:r>
            <a:r>
              <a:rPr lang="en-US" dirty="0">
                <a:latin typeface="Yu Gothic" panose="020B0400000000000000" pitchFamily="34" charset="-128"/>
                <a:ea typeface="Yu Gothic" panose="020B0400000000000000" pitchFamily="34" charset="-128"/>
              </a:rPr>
              <a:t>GitHub Copilot </a:t>
            </a:r>
            <a:r>
              <a:rPr lang="ja-JP" altLang="en-US">
                <a:latin typeface="Yu Gothic" panose="020B0400000000000000" pitchFamily="34" charset="-128"/>
                <a:ea typeface="Yu Gothic" panose="020B0400000000000000" pitchFamily="34" charset="-128"/>
              </a:rPr>
              <a:t>と違い、無料で使用できる。</a:t>
            </a:r>
            <a:br>
              <a:rPr lang="en-US" altLang="ja-JP" dirty="0">
                <a:latin typeface="Yu Gothic" panose="020B0400000000000000" pitchFamily="34" charset="-128"/>
                <a:ea typeface="Yu Gothic" panose="020B0400000000000000" pitchFamily="34" charset="-128"/>
              </a:rPr>
            </a:br>
            <a:r>
              <a:rPr lang="en-US" altLang="ja-JP" dirty="0">
                <a:latin typeface="Yu Gothic" panose="020B0400000000000000" pitchFamily="34" charset="-128"/>
                <a:ea typeface="Yu Gothic" panose="020B0400000000000000" pitchFamily="34" charset="-128"/>
              </a:rPr>
              <a:t>GPT-4 </a:t>
            </a:r>
            <a:r>
              <a:rPr lang="ja-JP" altLang="en-US">
                <a:latin typeface="Yu Gothic" panose="020B0400000000000000" pitchFamily="34" charset="-128"/>
                <a:ea typeface="Yu Gothic" panose="020B0400000000000000" pitchFamily="34" charset="-128"/>
              </a:rPr>
              <a:t>のプログラミング適正はとても高い。</a:t>
            </a:r>
            <a:endParaRPr lang="en-US" altLang="ja-JP" dirty="0">
              <a:latin typeface="Yu Gothic" panose="020B0400000000000000" pitchFamily="34" charset="-128"/>
              <a:ea typeface="Yu Gothic" panose="020B0400000000000000" pitchFamily="34" charset="-128"/>
            </a:endParaRPr>
          </a:p>
          <a:p>
            <a:pPr marL="0" indent="0">
              <a:buNone/>
            </a:pPr>
            <a:endParaRPr lang="en-US" altLang="ja-JP" dirty="0">
              <a:latin typeface="Yu Gothic" panose="020B0400000000000000" pitchFamily="34" charset="-128"/>
              <a:ea typeface="Yu Gothic" panose="020B0400000000000000" pitchFamily="34" charset="-128"/>
            </a:endParaRPr>
          </a:p>
          <a:p>
            <a:pPr marL="0" indent="0">
              <a:buNone/>
            </a:pPr>
            <a:r>
              <a:rPr lang="en-US" dirty="0">
                <a:latin typeface="Yu Gothic" panose="020B0400000000000000" pitchFamily="34" charset="-128"/>
                <a:ea typeface="Yu Gothic" panose="020B0400000000000000" pitchFamily="34" charset="-128"/>
              </a:rPr>
              <a:t>Unity </a:t>
            </a:r>
            <a:r>
              <a:rPr lang="ja-JP" altLang="en-US">
                <a:latin typeface="Yu Gothic" panose="020B0400000000000000" pitchFamily="34" charset="-128"/>
                <a:ea typeface="Yu Gothic" panose="020B0400000000000000" pitchFamily="34" charset="-128"/>
              </a:rPr>
              <a:t>の公式ドキュメントには、細かい動作仕様が書かれていないので、いちいち単体テストを書いて挙動を確かめなければいけなかったが、</a:t>
            </a:r>
            <a:r>
              <a:rPr lang="en-US" altLang="ja-JP" dirty="0">
                <a:latin typeface="Yu Gothic" panose="020B0400000000000000" pitchFamily="34" charset="-128"/>
                <a:ea typeface="Yu Gothic" panose="020B0400000000000000" pitchFamily="34" charset="-128"/>
              </a:rPr>
              <a:t>Bing</a:t>
            </a:r>
            <a:r>
              <a:rPr lang="ja-JP" altLang="en-US">
                <a:latin typeface="Yu Gothic" panose="020B0400000000000000" pitchFamily="34" charset="-128"/>
                <a:ea typeface="Yu Gothic" panose="020B0400000000000000" pitchFamily="34" charset="-128"/>
              </a:rPr>
              <a:t>に聞けばだいたいの動作については正しく答えてくれる。</a:t>
            </a:r>
            <a:endParaRPr lang="en-JP" dirty="0">
              <a:latin typeface="Yu Gothic" panose="020B0400000000000000" pitchFamily="34" charset="-128"/>
              <a:ea typeface="Yu Gothic" panose="020B0400000000000000" pitchFamily="34" charset="-128"/>
            </a:endParaRPr>
          </a:p>
          <a:p>
            <a:pPr marL="0" indent="0">
              <a:buNone/>
            </a:pPr>
            <a:endParaRPr lang="en-US" altLang="ja-JP" dirty="0">
              <a:latin typeface="Yu Gothic" panose="020B0400000000000000" pitchFamily="34" charset="-128"/>
              <a:ea typeface="Yu Gothic" panose="020B0400000000000000" pitchFamily="34" charset="-128"/>
            </a:endParaRPr>
          </a:p>
        </p:txBody>
      </p:sp>
      <p:pic>
        <p:nvPicPr>
          <p:cNvPr id="9" name="Picture 8">
            <a:extLst>
              <a:ext uri="{FF2B5EF4-FFF2-40B4-BE49-F238E27FC236}">
                <a16:creationId xmlns:a16="http://schemas.microsoft.com/office/drawing/2014/main" id="{89A91930-C8AA-BFAC-0360-04C9BDC8B78A}"/>
              </a:ext>
            </a:extLst>
          </p:cNvPr>
          <p:cNvPicPr>
            <a:picLocks noChangeAspect="1"/>
          </p:cNvPicPr>
          <p:nvPr/>
        </p:nvPicPr>
        <p:blipFill>
          <a:blip r:embed="rId2"/>
          <a:stretch>
            <a:fillRect/>
          </a:stretch>
        </p:blipFill>
        <p:spPr>
          <a:xfrm>
            <a:off x="8073420" y="2270916"/>
            <a:ext cx="2667000" cy="2921000"/>
          </a:xfrm>
          <a:prstGeom prst="rect">
            <a:avLst/>
          </a:prstGeom>
        </p:spPr>
      </p:pic>
      <p:sp>
        <p:nvSpPr>
          <p:cNvPr id="10" name="TextBox 9">
            <a:extLst>
              <a:ext uri="{FF2B5EF4-FFF2-40B4-BE49-F238E27FC236}">
                <a16:creationId xmlns:a16="http://schemas.microsoft.com/office/drawing/2014/main" id="{80C91500-59A9-9709-702C-2A3F26A4CA7D}"/>
              </a:ext>
            </a:extLst>
          </p:cNvPr>
          <p:cNvSpPr txBox="1"/>
          <p:nvPr/>
        </p:nvSpPr>
        <p:spPr>
          <a:xfrm>
            <a:off x="8415518" y="804519"/>
            <a:ext cx="1982804" cy="523220"/>
          </a:xfrm>
          <a:prstGeom prst="rect">
            <a:avLst/>
          </a:prstGeom>
          <a:noFill/>
        </p:spPr>
        <p:txBody>
          <a:bodyPr wrap="square" rtlCol="0">
            <a:spAutoFit/>
          </a:bodyPr>
          <a:lstStyle/>
          <a:p>
            <a:r>
              <a:rPr lang="en-JP" sz="2800" b="1" dirty="0">
                <a:latin typeface="Yu Gothic" panose="020B0400000000000000" pitchFamily="34" charset="-128"/>
                <a:ea typeface="Yu Gothic" panose="020B0400000000000000" pitchFamily="34" charset="-128"/>
              </a:rPr>
              <a:t>役立ち度:S</a:t>
            </a:r>
          </a:p>
        </p:txBody>
      </p:sp>
    </p:spTree>
    <p:extLst>
      <p:ext uri="{BB962C8B-B14F-4D97-AF65-F5344CB8AC3E}">
        <p14:creationId xmlns:p14="http://schemas.microsoft.com/office/powerpoint/2010/main" val="32883026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D8BD7-FAC0-B843-B26A-DDEB49CBFE00}"/>
              </a:ext>
            </a:extLst>
          </p:cNvPr>
          <p:cNvSpPr>
            <a:spLocks noGrp="1"/>
          </p:cNvSpPr>
          <p:nvPr>
            <p:ph type="title"/>
          </p:nvPr>
        </p:nvSpPr>
        <p:spPr/>
        <p:txBody>
          <a:bodyPr/>
          <a:lstStyle/>
          <a:p>
            <a:r>
              <a:rPr lang="en-JP" cap="none" dirty="0">
                <a:latin typeface="Yu Gothic" panose="020B0400000000000000" pitchFamily="34" charset="-128"/>
                <a:ea typeface="Yu Gothic" panose="020B0400000000000000" pitchFamily="34" charset="-128"/>
              </a:rPr>
              <a:t>Edge版 Copilot(Bing AI)</a:t>
            </a:r>
          </a:p>
        </p:txBody>
      </p:sp>
      <p:sp>
        <p:nvSpPr>
          <p:cNvPr id="3" name="Content Placeholder 2">
            <a:extLst>
              <a:ext uri="{FF2B5EF4-FFF2-40B4-BE49-F238E27FC236}">
                <a16:creationId xmlns:a16="http://schemas.microsoft.com/office/drawing/2014/main" id="{8C098A3B-3E09-914B-B732-BC7F91C3E872}"/>
              </a:ext>
            </a:extLst>
          </p:cNvPr>
          <p:cNvSpPr>
            <a:spLocks noGrp="1"/>
          </p:cNvSpPr>
          <p:nvPr>
            <p:ph idx="1"/>
          </p:nvPr>
        </p:nvSpPr>
        <p:spPr>
          <a:xfrm>
            <a:off x="1451580" y="2015732"/>
            <a:ext cx="6239005" cy="3450613"/>
          </a:xfrm>
        </p:spPr>
        <p:txBody>
          <a:bodyPr>
            <a:normAutofit/>
          </a:bodyPr>
          <a:lstStyle/>
          <a:p>
            <a:pPr marL="0" indent="0">
              <a:buNone/>
            </a:pPr>
            <a:r>
              <a:rPr lang="en-US" altLang="ja-JP" dirty="0">
                <a:latin typeface="Yu Gothic" panose="020B0400000000000000" pitchFamily="34" charset="-128"/>
                <a:ea typeface="Yu Gothic" panose="020B0400000000000000" pitchFamily="34" charset="-128"/>
              </a:rPr>
              <a:t>Unity </a:t>
            </a:r>
            <a:r>
              <a:rPr lang="ja-JP" altLang="en-US">
                <a:latin typeface="Yu Gothic" panose="020B0400000000000000" pitchFamily="34" charset="-128"/>
                <a:ea typeface="Yu Gothic" panose="020B0400000000000000" pitchFamily="34" charset="-128"/>
              </a:rPr>
              <a:t>の不具合の挙動についても最新のバグ報告などを探してきてくれる。</a:t>
            </a:r>
          </a:p>
          <a:p>
            <a:pPr marL="0" indent="0">
              <a:buNone/>
            </a:pPr>
            <a:r>
              <a:rPr lang="ja-JP" altLang="en-US">
                <a:latin typeface="Yu Gothic" panose="020B0400000000000000" pitchFamily="34" charset="-128"/>
                <a:ea typeface="Yu Gothic" panose="020B0400000000000000" pitchFamily="34" charset="-128"/>
              </a:rPr>
              <a:t>一般的な解をくれるので、チーム開発 や </a:t>
            </a:r>
            <a:r>
              <a:rPr lang="en-US" altLang="ja-JP" dirty="0">
                <a:latin typeface="Yu Gothic" panose="020B0400000000000000" pitchFamily="34" charset="-128"/>
                <a:ea typeface="Yu Gothic" panose="020B0400000000000000" pitchFamily="34" charset="-128"/>
              </a:rPr>
              <a:t>OSS </a:t>
            </a:r>
            <a:r>
              <a:rPr lang="ja-JP" altLang="en-US">
                <a:latin typeface="Yu Gothic" panose="020B0400000000000000" pitchFamily="34" charset="-128"/>
                <a:ea typeface="Yu Gothic" panose="020B0400000000000000" pitchFamily="34" charset="-128"/>
              </a:rPr>
              <a:t>開発の場合においても読みやすいコードを提案してくれそう。</a:t>
            </a:r>
            <a:endParaRPr lang="en-US" altLang="ja-JP" dirty="0">
              <a:latin typeface="Yu Gothic" panose="020B0400000000000000" pitchFamily="34" charset="-128"/>
              <a:ea typeface="Yu Gothic" panose="020B0400000000000000" pitchFamily="34" charset="-128"/>
            </a:endParaRPr>
          </a:p>
          <a:p>
            <a:pPr marL="0" indent="0">
              <a:buNone/>
            </a:pPr>
            <a:r>
              <a:rPr lang="ja-JP" altLang="en-US">
                <a:latin typeface="Yu Gothic" panose="020B0400000000000000" pitchFamily="34" charset="-128"/>
                <a:ea typeface="Yu Gothic" panose="020B0400000000000000" pitchFamily="34" charset="-128"/>
              </a:rPr>
              <a:t>学習の指針を聞いてみると適切な入門教材を与えてくれる。独学において、インタラクティブに質問できる相手がいるのはとても大きい。</a:t>
            </a:r>
          </a:p>
        </p:txBody>
      </p:sp>
      <p:pic>
        <p:nvPicPr>
          <p:cNvPr id="9" name="Picture 8">
            <a:extLst>
              <a:ext uri="{FF2B5EF4-FFF2-40B4-BE49-F238E27FC236}">
                <a16:creationId xmlns:a16="http://schemas.microsoft.com/office/drawing/2014/main" id="{89A91930-C8AA-BFAC-0360-04C9BDC8B78A}"/>
              </a:ext>
            </a:extLst>
          </p:cNvPr>
          <p:cNvPicPr>
            <a:picLocks noChangeAspect="1"/>
          </p:cNvPicPr>
          <p:nvPr/>
        </p:nvPicPr>
        <p:blipFill>
          <a:blip r:embed="rId2"/>
          <a:stretch>
            <a:fillRect/>
          </a:stretch>
        </p:blipFill>
        <p:spPr>
          <a:xfrm>
            <a:off x="8073420" y="2270916"/>
            <a:ext cx="2667000" cy="2921000"/>
          </a:xfrm>
          <a:prstGeom prst="rect">
            <a:avLst/>
          </a:prstGeom>
        </p:spPr>
      </p:pic>
      <p:sp>
        <p:nvSpPr>
          <p:cNvPr id="4" name="TextBox 3">
            <a:extLst>
              <a:ext uri="{FF2B5EF4-FFF2-40B4-BE49-F238E27FC236}">
                <a16:creationId xmlns:a16="http://schemas.microsoft.com/office/drawing/2014/main" id="{C759D3C0-D429-BEFF-BE5B-0BCE492AB7E8}"/>
              </a:ext>
            </a:extLst>
          </p:cNvPr>
          <p:cNvSpPr txBox="1"/>
          <p:nvPr/>
        </p:nvSpPr>
        <p:spPr>
          <a:xfrm>
            <a:off x="1451579" y="5443657"/>
            <a:ext cx="6065752" cy="369332"/>
          </a:xfrm>
          <a:prstGeom prst="rect">
            <a:avLst/>
          </a:prstGeom>
          <a:noFill/>
        </p:spPr>
        <p:txBody>
          <a:bodyPr wrap="square" rtlCol="0">
            <a:spAutoFit/>
          </a:bodyPr>
          <a:lstStyle/>
          <a:p>
            <a:r>
              <a:rPr lang="en-JP" dirty="0">
                <a:highlight>
                  <a:srgbClr val="FFFF00"/>
                </a:highlight>
                <a:latin typeface="Yu Gothic" panose="020B0400000000000000" pitchFamily="34" charset="-128"/>
                <a:ea typeface="Yu Gothic" panose="020B0400000000000000" pitchFamily="34" charset="-128"/>
              </a:rPr>
              <a:t>★ </a:t>
            </a:r>
            <a:r>
              <a:rPr lang="en-US" b="1" dirty="0">
                <a:highlight>
                  <a:srgbClr val="FFFF00"/>
                </a:highlight>
                <a:latin typeface="Yu Gothic" panose="020B0400000000000000" pitchFamily="34" charset="-128"/>
                <a:ea typeface="Yu Gothic" panose="020B0400000000000000" pitchFamily="34" charset="-128"/>
              </a:rPr>
              <a:t>Bing AI </a:t>
            </a:r>
            <a:r>
              <a:rPr lang="ja-JP" altLang="en-US" b="1">
                <a:highlight>
                  <a:srgbClr val="FFFF00"/>
                </a:highlight>
                <a:latin typeface="Yu Gothic" panose="020B0400000000000000" pitchFamily="34" charset="-128"/>
                <a:ea typeface="Yu Gothic" panose="020B0400000000000000" pitchFamily="34" charset="-128"/>
              </a:rPr>
              <a:t>に相談できるだけで開発効率は </a:t>
            </a:r>
            <a:r>
              <a:rPr lang="en-US" altLang="ja-JP" b="1" dirty="0">
                <a:highlight>
                  <a:srgbClr val="FFFF00"/>
                </a:highlight>
                <a:latin typeface="Yu Gothic" panose="020B0400000000000000" pitchFamily="34" charset="-128"/>
                <a:ea typeface="Yu Gothic" panose="020B0400000000000000" pitchFamily="34" charset="-128"/>
              </a:rPr>
              <a:t>2 </a:t>
            </a:r>
            <a:r>
              <a:rPr lang="ja-JP" altLang="en-US" b="1">
                <a:highlight>
                  <a:srgbClr val="FFFF00"/>
                </a:highlight>
                <a:latin typeface="Yu Gothic" panose="020B0400000000000000" pitchFamily="34" charset="-128"/>
                <a:ea typeface="Yu Gothic" panose="020B0400000000000000" pitchFamily="34" charset="-128"/>
              </a:rPr>
              <a:t>倍以上に</a:t>
            </a:r>
          </a:p>
        </p:txBody>
      </p:sp>
      <p:sp>
        <p:nvSpPr>
          <p:cNvPr id="5" name="TextBox 4">
            <a:extLst>
              <a:ext uri="{FF2B5EF4-FFF2-40B4-BE49-F238E27FC236}">
                <a16:creationId xmlns:a16="http://schemas.microsoft.com/office/drawing/2014/main" id="{A2DAE768-C663-9AD0-45FE-964A1AB3C03B}"/>
              </a:ext>
            </a:extLst>
          </p:cNvPr>
          <p:cNvSpPr txBox="1"/>
          <p:nvPr/>
        </p:nvSpPr>
        <p:spPr>
          <a:xfrm>
            <a:off x="8415518" y="804519"/>
            <a:ext cx="1982804" cy="523220"/>
          </a:xfrm>
          <a:prstGeom prst="rect">
            <a:avLst/>
          </a:prstGeom>
          <a:noFill/>
        </p:spPr>
        <p:txBody>
          <a:bodyPr wrap="square" rtlCol="0">
            <a:spAutoFit/>
          </a:bodyPr>
          <a:lstStyle/>
          <a:p>
            <a:r>
              <a:rPr lang="en-JP" sz="2800" b="1" dirty="0">
                <a:latin typeface="Yu Gothic" panose="020B0400000000000000" pitchFamily="34" charset="-128"/>
                <a:ea typeface="Yu Gothic" panose="020B0400000000000000" pitchFamily="34" charset="-128"/>
              </a:rPr>
              <a:t>役立ち度:S</a:t>
            </a:r>
          </a:p>
        </p:txBody>
      </p:sp>
    </p:spTree>
    <p:extLst>
      <p:ext uri="{BB962C8B-B14F-4D97-AF65-F5344CB8AC3E}">
        <p14:creationId xmlns:p14="http://schemas.microsoft.com/office/powerpoint/2010/main" val="1290726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1283E-10C4-2C4A-A278-4B0E529F0508}"/>
              </a:ext>
            </a:extLst>
          </p:cNvPr>
          <p:cNvSpPr>
            <a:spLocks noGrp="1"/>
          </p:cNvSpPr>
          <p:nvPr>
            <p:ph type="title"/>
          </p:nvPr>
        </p:nvSpPr>
        <p:spPr/>
        <p:txBody>
          <a:bodyPr/>
          <a:lstStyle/>
          <a:p>
            <a:r>
              <a:rPr lang="en-JP" cap="none" dirty="0">
                <a:latin typeface="Yu Gothic" panose="020B0400000000000000" pitchFamily="34" charset="-128"/>
                <a:ea typeface="Yu Gothic" panose="020B0400000000000000" pitchFamily="34" charset="-128"/>
              </a:rPr>
              <a:t>制作にあたって決めていたこと</a:t>
            </a:r>
          </a:p>
        </p:txBody>
      </p:sp>
      <p:sp>
        <p:nvSpPr>
          <p:cNvPr id="3" name="Content Placeholder 2">
            <a:extLst>
              <a:ext uri="{FF2B5EF4-FFF2-40B4-BE49-F238E27FC236}">
                <a16:creationId xmlns:a16="http://schemas.microsoft.com/office/drawing/2014/main" id="{65692BDB-BBCF-D04F-9D53-712FFEC8477E}"/>
              </a:ext>
            </a:extLst>
          </p:cNvPr>
          <p:cNvSpPr>
            <a:spLocks noGrp="1"/>
          </p:cNvSpPr>
          <p:nvPr>
            <p:ph idx="1"/>
          </p:nvPr>
        </p:nvSpPr>
        <p:spPr>
          <a:xfrm>
            <a:off x="1451579" y="2288175"/>
            <a:ext cx="9603275" cy="3031248"/>
          </a:xfrm>
        </p:spPr>
        <p:txBody>
          <a:bodyPr>
            <a:normAutofit/>
          </a:bodyPr>
          <a:lstStyle/>
          <a:p>
            <a:r>
              <a:rPr lang="en-JP" dirty="0">
                <a:latin typeface="Yu Gothic" panose="020B0400000000000000" pitchFamily="34" charset="-128"/>
                <a:ea typeface="Yu Gothic" panose="020B0400000000000000" pitchFamily="34" charset="-128"/>
              </a:rPr>
              <a:t>テクスチャー・3Dモデル・効果音の素材は基本的に自分で作らない</a:t>
            </a:r>
            <a:br>
              <a:rPr lang="en-JP" dirty="0">
                <a:latin typeface="Yu Gothic" panose="020B0400000000000000" pitchFamily="34" charset="-128"/>
                <a:ea typeface="Yu Gothic" panose="020B0400000000000000" pitchFamily="34" charset="-128"/>
              </a:rPr>
            </a:br>
            <a:r>
              <a:rPr lang="en-JP" sz="1800" dirty="0">
                <a:latin typeface="Yu Gothic" panose="020B0400000000000000" pitchFamily="34" charset="-128"/>
                <a:ea typeface="Yu Gothic" panose="020B0400000000000000" pitchFamily="34" charset="-128"/>
              </a:rPr>
              <a:t>→それ以外は</a:t>
            </a:r>
            <a:r>
              <a:rPr lang="en-JP" sz="1800" b="1" dirty="0">
                <a:solidFill>
                  <a:srgbClr val="0070C0"/>
                </a:solidFill>
                <a:latin typeface="Yu Gothic" panose="020B0400000000000000" pitchFamily="34" charset="-128"/>
                <a:ea typeface="Yu Gothic" panose="020B0400000000000000" pitchFamily="34" charset="-128"/>
              </a:rPr>
              <a:t>ほぼ全て自作 </a:t>
            </a:r>
            <a:r>
              <a:rPr lang="en-JP" sz="1800" dirty="0">
                <a:latin typeface="Yu Gothic" panose="020B0400000000000000" pitchFamily="34" charset="-128"/>
                <a:ea typeface="Yu Gothic" panose="020B0400000000000000" pitchFamily="34" charset="-128"/>
              </a:rPr>
              <a:t>(ユニティちゃんのモーションだけ一部既存のものを使用)</a:t>
            </a:r>
          </a:p>
          <a:p>
            <a:r>
              <a:rPr lang="en-JP" dirty="0">
                <a:latin typeface="Yu Gothic" panose="020B0400000000000000" pitchFamily="34" charset="-128"/>
                <a:ea typeface="Yu Gothic" panose="020B0400000000000000" pitchFamily="34" charset="-128"/>
              </a:rPr>
              <a:t>有料ツールや有料アセットは新しく買わない</a:t>
            </a:r>
            <a:r>
              <a:rPr lang="en-JP" sz="1800" dirty="0">
                <a:latin typeface="Yu Gothic" panose="020B0400000000000000" pitchFamily="34" charset="-128"/>
                <a:ea typeface="Yu Gothic" panose="020B0400000000000000" pitchFamily="34" charset="-128"/>
              </a:rPr>
              <a:t>(Logic Pro Xのみ有料)</a:t>
            </a:r>
          </a:p>
          <a:p>
            <a:r>
              <a:rPr lang="en-JP" dirty="0">
                <a:latin typeface="Yu Gothic" panose="020B0400000000000000" pitchFamily="34" charset="-128"/>
                <a:ea typeface="Yu Gothic" panose="020B0400000000000000" pitchFamily="34" charset="-128"/>
              </a:rPr>
              <a:t>Android のミドルレンジの端末で </a:t>
            </a:r>
            <a:r>
              <a:rPr lang="en-JP" b="1" dirty="0">
                <a:solidFill>
                  <a:srgbClr val="0070C0"/>
                </a:solidFill>
                <a:latin typeface="Yu Gothic" panose="020B0400000000000000" pitchFamily="34" charset="-128"/>
                <a:ea typeface="Yu Gothic" panose="020B0400000000000000" pitchFamily="34" charset="-128"/>
              </a:rPr>
              <a:t>60 FPS </a:t>
            </a:r>
            <a:r>
              <a:rPr lang="en-JP" dirty="0">
                <a:latin typeface="Yu Gothic" panose="020B0400000000000000" pitchFamily="34" charset="-128"/>
                <a:ea typeface="Yu Gothic" panose="020B0400000000000000" pitchFamily="34" charset="-128"/>
              </a:rPr>
              <a:t>を出す</a:t>
            </a:r>
          </a:p>
          <a:p>
            <a:r>
              <a:rPr lang="en-JP" dirty="0">
                <a:latin typeface="Yu Gothic" panose="020B0400000000000000" pitchFamily="34" charset="-128"/>
                <a:ea typeface="Yu Gothic" panose="020B0400000000000000" pitchFamily="34" charset="-128"/>
              </a:rPr>
              <a:t>動作の仕組みが全くわかっていない技術は使わない</a:t>
            </a:r>
          </a:p>
          <a:p>
            <a:r>
              <a:rPr lang="en-JP" dirty="0">
                <a:latin typeface="Yu Gothic" panose="020B0400000000000000" pitchFamily="34" charset="-128"/>
                <a:ea typeface="Yu Gothic" panose="020B0400000000000000" pitchFamily="34" charset="-128"/>
              </a:rPr>
              <a:t>コードはなるべく</a:t>
            </a:r>
            <a:r>
              <a:rPr lang="en-JP" b="1" dirty="0">
                <a:solidFill>
                  <a:srgbClr val="0070C0"/>
                </a:solidFill>
                <a:latin typeface="Yu Gothic" panose="020B0400000000000000" pitchFamily="34" charset="-128"/>
                <a:ea typeface="Yu Gothic" panose="020B0400000000000000" pitchFamily="34" charset="-128"/>
              </a:rPr>
              <a:t>読みやすい状態</a:t>
            </a:r>
            <a:r>
              <a:rPr lang="en-JP" dirty="0">
                <a:latin typeface="Yu Gothic" panose="020B0400000000000000" pitchFamily="34" charset="-128"/>
                <a:ea typeface="Yu Gothic" panose="020B0400000000000000" pitchFamily="34" charset="-128"/>
              </a:rPr>
              <a:t>に保つ</a:t>
            </a:r>
            <a:r>
              <a:rPr lang="en-JP" sz="1800" dirty="0">
                <a:latin typeface="Yu Gothic" panose="020B0400000000000000" pitchFamily="34" charset="-128"/>
                <a:ea typeface="Yu Gothic" panose="020B0400000000000000" pitchFamily="34" charset="-128"/>
              </a:rPr>
              <a:t>(後述)</a:t>
            </a:r>
          </a:p>
        </p:txBody>
      </p:sp>
    </p:spTree>
    <p:extLst>
      <p:ext uri="{BB962C8B-B14F-4D97-AF65-F5344CB8AC3E}">
        <p14:creationId xmlns:p14="http://schemas.microsoft.com/office/powerpoint/2010/main" val="18355430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D8BD7-FAC0-B843-B26A-DDEB49CBFE00}"/>
              </a:ext>
            </a:extLst>
          </p:cNvPr>
          <p:cNvSpPr>
            <a:spLocks noGrp="1"/>
          </p:cNvSpPr>
          <p:nvPr>
            <p:ph type="title"/>
          </p:nvPr>
        </p:nvSpPr>
        <p:spPr/>
        <p:txBody>
          <a:bodyPr/>
          <a:lstStyle/>
          <a:p>
            <a:r>
              <a:rPr lang="en-JP" cap="none" dirty="0">
                <a:latin typeface="Yu Gothic" panose="020B0400000000000000" pitchFamily="34" charset="-128"/>
                <a:ea typeface="Yu Gothic" panose="020B0400000000000000" pitchFamily="34" charset="-128"/>
              </a:rPr>
              <a:t>Clean Architecture</a:t>
            </a:r>
            <a:br>
              <a:rPr lang="en-JP" cap="none" dirty="0">
                <a:latin typeface="Yu Gothic" panose="020B0400000000000000" pitchFamily="34" charset="-128"/>
                <a:ea typeface="Yu Gothic" panose="020B0400000000000000" pitchFamily="34" charset="-128"/>
              </a:rPr>
            </a:br>
            <a:r>
              <a:rPr lang="en-JP" sz="2400" cap="none" dirty="0">
                <a:latin typeface="Yu Gothic" panose="020B0400000000000000" pitchFamily="34" charset="-128"/>
                <a:ea typeface="Yu Gothic" panose="020B0400000000000000" pitchFamily="34" charset="-128"/>
              </a:rPr>
              <a:t>達人に学ぶソフトウェアの構造と設計</a:t>
            </a:r>
            <a:endParaRPr lang="en-JP" cap="none" dirty="0">
              <a:latin typeface="Yu Gothic" panose="020B0400000000000000" pitchFamily="34" charset="-128"/>
              <a:ea typeface="Yu Gothic" panose="020B0400000000000000" pitchFamily="34" charset="-128"/>
            </a:endParaRPr>
          </a:p>
        </p:txBody>
      </p:sp>
      <p:sp>
        <p:nvSpPr>
          <p:cNvPr id="3" name="Content Placeholder 2">
            <a:extLst>
              <a:ext uri="{FF2B5EF4-FFF2-40B4-BE49-F238E27FC236}">
                <a16:creationId xmlns:a16="http://schemas.microsoft.com/office/drawing/2014/main" id="{8C098A3B-3E09-914B-B732-BC7F91C3E872}"/>
              </a:ext>
            </a:extLst>
          </p:cNvPr>
          <p:cNvSpPr>
            <a:spLocks noGrp="1"/>
          </p:cNvSpPr>
          <p:nvPr>
            <p:ph idx="1"/>
          </p:nvPr>
        </p:nvSpPr>
        <p:spPr>
          <a:xfrm>
            <a:off x="1451580" y="2015732"/>
            <a:ext cx="6239005" cy="3450613"/>
          </a:xfrm>
        </p:spPr>
        <p:txBody>
          <a:bodyPr>
            <a:normAutofit/>
          </a:bodyPr>
          <a:lstStyle/>
          <a:p>
            <a:pPr marL="0" indent="0">
              <a:buNone/>
            </a:pPr>
            <a:r>
              <a:rPr lang="ja-JP" altLang="en-US">
                <a:latin typeface="Yu Gothic" panose="020B0400000000000000" pitchFamily="34" charset="-128"/>
                <a:ea typeface="Yu Gothic" panose="020B0400000000000000" pitchFamily="34" charset="-128"/>
              </a:rPr>
              <a:t>ゲームは一般的なビジネスアプリよりも、</a:t>
            </a:r>
            <a:r>
              <a:rPr lang="en-JP" altLang="ja-JP" dirty="0">
                <a:latin typeface="Yu Gothic" panose="020B0400000000000000" pitchFamily="34" charset="-128"/>
                <a:ea typeface="Yu Gothic" panose="020B0400000000000000" pitchFamily="34" charset="-128"/>
              </a:rPr>
              <a:t>1</a:t>
            </a:r>
            <a:r>
              <a:rPr lang="ja-JP" altLang="en-JP">
                <a:latin typeface="Yu Gothic" panose="020B0400000000000000" pitchFamily="34" charset="-128"/>
                <a:ea typeface="Yu Gothic" panose="020B0400000000000000" pitchFamily="34" charset="-128"/>
              </a:rPr>
              <a:t>つ</a:t>
            </a:r>
            <a:r>
              <a:rPr lang="en-US" altLang="ja-JP" dirty="0">
                <a:latin typeface="Yu Gothic" panose="020B0400000000000000" pitchFamily="34" charset="-128"/>
                <a:ea typeface="Yu Gothic" panose="020B0400000000000000" pitchFamily="34" charset="-128"/>
              </a:rPr>
              <a:t>1</a:t>
            </a:r>
            <a:r>
              <a:rPr lang="ja-JP" altLang="en-JP">
                <a:latin typeface="Yu Gothic" panose="020B0400000000000000" pitchFamily="34" charset="-128"/>
                <a:ea typeface="Yu Gothic" panose="020B0400000000000000" pitchFamily="34" charset="-128"/>
              </a:rPr>
              <a:t>つの</a:t>
            </a:r>
            <a:r>
              <a:rPr lang="ja-JP" altLang="en-US">
                <a:latin typeface="Yu Gothic" panose="020B0400000000000000" pitchFamily="34" charset="-128"/>
                <a:ea typeface="Yu Gothic" panose="020B0400000000000000" pitchFamily="34" charset="-128"/>
              </a:rPr>
              <a:t>オブジェクトが複雑かつ頻繁に相互作用を起こす。</a:t>
            </a:r>
            <a:endParaRPr lang="en-US" altLang="ja-JP" dirty="0">
              <a:latin typeface="Yu Gothic" panose="020B0400000000000000" pitchFamily="34" charset="-128"/>
              <a:ea typeface="Yu Gothic" panose="020B0400000000000000" pitchFamily="34" charset="-128"/>
            </a:endParaRPr>
          </a:p>
          <a:p>
            <a:pPr marL="0" indent="0">
              <a:buNone/>
            </a:pPr>
            <a:r>
              <a:rPr lang="ja-JP" altLang="en-JP">
                <a:latin typeface="Yu Gothic" panose="020B0400000000000000" pitchFamily="34" charset="-128"/>
                <a:ea typeface="Yu Gothic" panose="020B0400000000000000" pitchFamily="34" charset="-128"/>
              </a:rPr>
              <a:t>ちゃんと</a:t>
            </a:r>
            <a:r>
              <a:rPr lang="ja-JP" altLang="en-US">
                <a:latin typeface="Yu Gothic" panose="020B0400000000000000" pitchFamily="34" charset="-128"/>
                <a:ea typeface="Yu Gothic" panose="020B0400000000000000" pitchFamily="34" charset="-128"/>
              </a:rPr>
              <a:t>結合度と凝集度、依存関係を</a:t>
            </a:r>
            <a:r>
              <a:rPr lang="ja-JP" altLang="en-JP">
                <a:latin typeface="Yu Gothic" panose="020B0400000000000000" pitchFamily="34" charset="-128"/>
                <a:ea typeface="Yu Gothic" panose="020B0400000000000000" pitchFamily="34" charset="-128"/>
              </a:rPr>
              <a:t>管理しなけれ</a:t>
            </a:r>
            <a:r>
              <a:rPr lang="ja-JP" altLang="en-US">
                <a:latin typeface="Yu Gothic" panose="020B0400000000000000" pitchFamily="34" charset="-128"/>
                <a:ea typeface="Yu Gothic" panose="020B0400000000000000" pitchFamily="34" charset="-128"/>
              </a:rPr>
              <a:t>ば、すぐに破綻してしまう。</a:t>
            </a:r>
            <a:endParaRPr lang="en-US" altLang="ja-JP" dirty="0">
              <a:latin typeface="Yu Gothic" panose="020B0400000000000000" pitchFamily="34" charset="-128"/>
              <a:ea typeface="Yu Gothic" panose="020B0400000000000000" pitchFamily="34" charset="-128"/>
            </a:endParaRPr>
          </a:p>
          <a:p>
            <a:pPr marL="0" indent="0">
              <a:buNone/>
            </a:pPr>
            <a:endParaRPr lang="en-US" altLang="ja-JP" dirty="0">
              <a:latin typeface="Yu Gothic" panose="020B0400000000000000" pitchFamily="34" charset="-128"/>
              <a:ea typeface="Yu Gothic" panose="020B0400000000000000" pitchFamily="34" charset="-128"/>
            </a:endParaRPr>
          </a:p>
          <a:p>
            <a:pPr marL="0" indent="0">
              <a:buNone/>
            </a:pPr>
            <a:r>
              <a:rPr lang="ja-JP" altLang="en-US">
                <a:latin typeface="Yu Gothic" panose="020B0400000000000000" pitchFamily="34" charset="-128"/>
                <a:ea typeface="Yu Gothic" panose="020B0400000000000000" pitchFamily="34" charset="-128"/>
              </a:rPr>
              <a:t>細かなリファクタリングだけではどうにもならなかった時に、設計の考え方の基礎になった書籍。</a:t>
            </a:r>
          </a:p>
        </p:txBody>
      </p:sp>
      <p:pic>
        <p:nvPicPr>
          <p:cNvPr id="6" name="Picture 5">
            <a:extLst>
              <a:ext uri="{FF2B5EF4-FFF2-40B4-BE49-F238E27FC236}">
                <a16:creationId xmlns:a16="http://schemas.microsoft.com/office/drawing/2014/main" id="{A07A2047-AED9-683F-F46E-337278D226A5}"/>
              </a:ext>
            </a:extLst>
          </p:cNvPr>
          <p:cNvPicPr>
            <a:picLocks noChangeAspect="1"/>
          </p:cNvPicPr>
          <p:nvPr/>
        </p:nvPicPr>
        <p:blipFill>
          <a:blip r:embed="rId2"/>
          <a:stretch>
            <a:fillRect/>
          </a:stretch>
        </p:blipFill>
        <p:spPr>
          <a:xfrm>
            <a:off x="8277726" y="2011349"/>
            <a:ext cx="2858703" cy="3454996"/>
          </a:xfrm>
          <a:prstGeom prst="rect">
            <a:avLst/>
          </a:prstGeom>
        </p:spPr>
      </p:pic>
      <p:sp>
        <p:nvSpPr>
          <p:cNvPr id="7" name="TextBox 6">
            <a:extLst>
              <a:ext uri="{FF2B5EF4-FFF2-40B4-BE49-F238E27FC236}">
                <a16:creationId xmlns:a16="http://schemas.microsoft.com/office/drawing/2014/main" id="{B283F0AF-2EA7-B6DF-AE50-9FDB35F5B2CA}"/>
              </a:ext>
            </a:extLst>
          </p:cNvPr>
          <p:cNvSpPr txBox="1"/>
          <p:nvPr/>
        </p:nvSpPr>
        <p:spPr>
          <a:xfrm>
            <a:off x="8627274" y="1067526"/>
            <a:ext cx="1982804" cy="523220"/>
          </a:xfrm>
          <a:prstGeom prst="rect">
            <a:avLst/>
          </a:prstGeom>
          <a:noFill/>
        </p:spPr>
        <p:txBody>
          <a:bodyPr wrap="square" rtlCol="0">
            <a:spAutoFit/>
          </a:bodyPr>
          <a:lstStyle/>
          <a:p>
            <a:r>
              <a:rPr lang="en-JP" sz="2800" b="1" dirty="0">
                <a:latin typeface="Yu Gothic" panose="020B0400000000000000" pitchFamily="34" charset="-128"/>
                <a:ea typeface="Yu Gothic" panose="020B0400000000000000" pitchFamily="34" charset="-128"/>
              </a:rPr>
              <a:t>役立ち度:A</a:t>
            </a:r>
          </a:p>
        </p:txBody>
      </p:sp>
    </p:spTree>
    <p:extLst>
      <p:ext uri="{BB962C8B-B14F-4D97-AF65-F5344CB8AC3E}">
        <p14:creationId xmlns:p14="http://schemas.microsoft.com/office/powerpoint/2010/main" val="31185273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D8BD7-FAC0-B843-B26A-DDEB49CBFE00}"/>
              </a:ext>
            </a:extLst>
          </p:cNvPr>
          <p:cNvSpPr>
            <a:spLocks noGrp="1"/>
          </p:cNvSpPr>
          <p:nvPr>
            <p:ph type="title"/>
          </p:nvPr>
        </p:nvSpPr>
        <p:spPr/>
        <p:txBody>
          <a:bodyPr/>
          <a:lstStyle/>
          <a:p>
            <a:r>
              <a:rPr lang="en-JP" cap="none" dirty="0">
                <a:latin typeface="Yu Gothic" panose="020B0400000000000000" pitchFamily="34" charset="-128"/>
                <a:ea typeface="Yu Gothic" panose="020B0400000000000000" pitchFamily="34" charset="-128"/>
              </a:rPr>
              <a:t>The Rules of Programming</a:t>
            </a:r>
            <a:br>
              <a:rPr lang="en-JP" cap="none" dirty="0">
                <a:latin typeface="Yu Gothic" panose="020B0400000000000000" pitchFamily="34" charset="-128"/>
                <a:ea typeface="Yu Gothic" panose="020B0400000000000000" pitchFamily="34" charset="-128"/>
              </a:rPr>
            </a:br>
            <a:r>
              <a:rPr lang="en-JP" sz="2400" cap="none" dirty="0">
                <a:latin typeface="Yu Gothic" panose="020B0400000000000000" pitchFamily="34" charset="-128"/>
                <a:ea typeface="Yu Gothic" panose="020B0400000000000000" pitchFamily="34" charset="-128"/>
              </a:rPr>
              <a:t>より良いコードを書くための21のルール</a:t>
            </a:r>
            <a:endParaRPr lang="en-JP" cap="none" dirty="0">
              <a:latin typeface="Yu Gothic" panose="020B0400000000000000" pitchFamily="34" charset="-128"/>
              <a:ea typeface="Yu Gothic" panose="020B0400000000000000" pitchFamily="34" charset="-128"/>
            </a:endParaRPr>
          </a:p>
        </p:txBody>
      </p:sp>
      <p:sp>
        <p:nvSpPr>
          <p:cNvPr id="3" name="Content Placeholder 2">
            <a:extLst>
              <a:ext uri="{FF2B5EF4-FFF2-40B4-BE49-F238E27FC236}">
                <a16:creationId xmlns:a16="http://schemas.microsoft.com/office/drawing/2014/main" id="{8C098A3B-3E09-914B-B732-BC7F91C3E872}"/>
              </a:ext>
            </a:extLst>
          </p:cNvPr>
          <p:cNvSpPr>
            <a:spLocks noGrp="1"/>
          </p:cNvSpPr>
          <p:nvPr>
            <p:ph idx="1"/>
          </p:nvPr>
        </p:nvSpPr>
        <p:spPr>
          <a:xfrm>
            <a:off x="1451580" y="2015732"/>
            <a:ext cx="6239005" cy="3450613"/>
          </a:xfrm>
        </p:spPr>
        <p:txBody>
          <a:bodyPr>
            <a:normAutofit/>
          </a:bodyPr>
          <a:lstStyle/>
          <a:p>
            <a:pPr marL="0" indent="0">
              <a:buNone/>
            </a:pPr>
            <a:r>
              <a:rPr lang="ja-JP" altLang="en-US">
                <a:latin typeface="Yu Gothic" panose="020B0400000000000000" pitchFamily="34" charset="-128"/>
                <a:ea typeface="Yu Gothic" panose="020B0400000000000000" pitchFamily="34" charset="-128"/>
              </a:rPr>
              <a:t>ゲームの開発現場で基本となったノウハウなので、自分にぴったりだった。</a:t>
            </a:r>
            <a:endParaRPr lang="en-US" altLang="ja-JP" dirty="0">
              <a:latin typeface="Yu Gothic" panose="020B0400000000000000" pitchFamily="34" charset="-128"/>
              <a:ea typeface="Yu Gothic" panose="020B0400000000000000" pitchFamily="34" charset="-128"/>
            </a:endParaRPr>
          </a:p>
          <a:p>
            <a:pPr marL="0" indent="0">
              <a:buNone/>
            </a:pPr>
            <a:r>
              <a:rPr lang="ja-JP" altLang="en-US">
                <a:latin typeface="Yu Gothic" panose="020B0400000000000000" pitchFamily="34" charset="-128"/>
                <a:ea typeface="Yu Gothic" panose="020B0400000000000000" pitchFamily="34" charset="-128"/>
              </a:rPr>
              <a:t>・どの程度の品質でコードを書いていくか？</a:t>
            </a:r>
            <a:br>
              <a:rPr lang="en-US" altLang="ja-JP" dirty="0">
                <a:latin typeface="Yu Gothic" panose="020B0400000000000000" pitchFamily="34" charset="-128"/>
                <a:ea typeface="Yu Gothic" panose="020B0400000000000000" pitchFamily="34" charset="-128"/>
              </a:rPr>
            </a:br>
            <a:r>
              <a:rPr lang="ja-JP" altLang="en-US">
                <a:latin typeface="Yu Gothic" panose="020B0400000000000000" pitchFamily="34" charset="-128"/>
                <a:ea typeface="Yu Gothic" panose="020B0400000000000000" pitchFamily="34" charset="-128"/>
              </a:rPr>
              <a:t>・</a:t>
            </a:r>
            <a:r>
              <a:rPr lang="en-US" altLang="ja-JP" dirty="0">
                <a:latin typeface="Yu Gothic" panose="020B0400000000000000" pitchFamily="34" charset="-128"/>
                <a:ea typeface="Yu Gothic" panose="020B0400000000000000" pitchFamily="34" charset="-128"/>
              </a:rPr>
              <a:t>YAGNI</a:t>
            </a:r>
            <a:r>
              <a:rPr lang="ja-JP" altLang="en-US">
                <a:latin typeface="Yu Gothic" panose="020B0400000000000000" pitchFamily="34" charset="-128"/>
                <a:ea typeface="Yu Gothic" panose="020B0400000000000000" pitchFamily="34" charset="-128"/>
              </a:rPr>
              <a:t>の原則をどのように適用するか？</a:t>
            </a:r>
            <a:br>
              <a:rPr lang="en-US" altLang="ja-JP" dirty="0">
                <a:latin typeface="Yu Gothic" panose="020B0400000000000000" pitchFamily="34" charset="-128"/>
                <a:ea typeface="Yu Gothic" panose="020B0400000000000000" pitchFamily="34" charset="-128"/>
              </a:rPr>
            </a:br>
            <a:endParaRPr lang="en-US" altLang="ja-JP" dirty="0">
              <a:latin typeface="Yu Gothic" panose="020B0400000000000000" pitchFamily="34" charset="-128"/>
              <a:ea typeface="Yu Gothic" panose="020B0400000000000000" pitchFamily="34" charset="-128"/>
            </a:endParaRPr>
          </a:p>
          <a:p>
            <a:pPr marL="0" indent="0">
              <a:buNone/>
            </a:pPr>
            <a:r>
              <a:rPr lang="ja-JP" altLang="en-US">
                <a:latin typeface="Yu Gothic" panose="020B0400000000000000" pitchFamily="34" charset="-128"/>
                <a:ea typeface="Yu Gothic" panose="020B0400000000000000" pitchFamily="34" charset="-128"/>
              </a:rPr>
              <a:t>開発において、トレード・オフ等で迷うシーンに対する答えが書いてあり、悩む時間や手戻りを減らすことができた。</a:t>
            </a:r>
            <a:endParaRPr lang="en-US" altLang="ja-JP" dirty="0">
              <a:latin typeface="Yu Gothic" panose="020B0400000000000000" pitchFamily="34" charset="-128"/>
              <a:ea typeface="Yu Gothic" panose="020B0400000000000000" pitchFamily="34" charset="-128"/>
            </a:endParaRPr>
          </a:p>
        </p:txBody>
      </p:sp>
      <p:pic>
        <p:nvPicPr>
          <p:cNvPr id="5" name="Picture 4">
            <a:extLst>
              <a:ext uri="{FF2B5EF4-FFF2-40B4-BE49-F238E27FC236}">
                <a16:creationId xmlns:a16="http://schemas.microsoft.com/office/drawing/2014/main" id="{DC453AC2-66A5-2423-86A9-6D7106D1A53A}"/>
              </a:ext>
            </a:extLst>
          </p:cNvPr>
          <p:cNvPicPr>
            <a:picLocks noChangeAspect="1"/>
          </p:cNvPicPr>
          <p:nvPr/>
        </p:nvPicPr>
        <p:blipFill>
          <a:blip r:embed="rId2"/>
          <a:stretch>
            <a:fillRect/>
          </a:stretch>
        </p:blipFill>
        <p:spPr>
          <a:xfrm>
            <a:off x="8263522" y="2015732"/>
            <a:ext cx="2877960" cy="3893419"/>
          </a:xfrm>
          <a:prstGeom prst="rect">
            <a:avLst/>
          </a:prstGeom>
        </p:spPr>
      </p:pic>
      <p:sp>
        <p:nvSpPr>
          <p:cNvPr id="7" name="TextBox 6">
            <a:extLst>
              <a:ext uri="{FF2B5EF4-FFF2-40B4-BE49-F238E27FC236}">
                <a16:creationId xmlns:a16="http://schemas.microsoft.com/office/drawing/2014/main" id="{85FEA88F-873E-E5BF-CF94-1FCE32C476FC}"/>
              </a:ext>
            </a:extLst>
          </p:cNvPr>
          <p:cNvSpPr txBox="1"/>
          <p:nvPr/>
        </p:nvSpPr>
        <p:spPr>
          <a:xfrm>
            <a:off x="8624472" y="1067526"/>
            <a:ext cx="1982804" cy="523220"/>
          </a:xfrm>
          <a:prstGeom prst="rect">
            <a:avLst/>
          </a:prstGeom>
          <a:noFill/>
        </p:spPr>
        <p:txBody>
          <a:bodyPr wrap="square" rtlCol="0">
            <a:spAutoFit/>
          </a:bodyPr>
          <a:lstStyle/>
          <a:p>
            <a:r>
              <a:rPr lang="en-JP" sz="2800" b="1" dirty="0">
                <a:latin typeface="Yu Gothic" panose="020B0400000000000000" pitchFamily="34" charset="-128"/>
                <a:ea typeface="Yu Gothic" panose="020B0400000000000000" pitchFamily="34" charset="-128"/>
              </a:rPr>
              <a:t>役立ち度:A</a:t>
            </a:r>
          </a:p>
        </p:txBody>
      </p:sp>
    </p:spTree>
    <p:extLst>
      <p:ext uri="{BB962C8B-B14F-4D97-AF65-F5344CB8AC3E}">
        <p14:creationId xmlns:p14="http://schemas.microsoft.com/office/powerpoint/2010/main" val="22460230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D8BD7-FAC0-B843-B26A-DDEB49CBFE00}"/>
              </a:ext>
            </a:extLst>
          </p:cNvPr>
          <p:cNvSpPr>
            <a:spLocks noGrp="1"/>
          </p:cNvSpPr>
          <p:nvPr>
            <p:ph type="title"/>
          </p:nvPr>
        </p:nvSpPr>
        <p:spPr/>
        <p:txBody>
          <a:bodyPr/>
          <a:lstStyle/>
          <a:p>
            <a:r>
              <a:rPr lang="en-JP" cap="none" dirty="0">
                <a:latin typeface="Yu Gothic" panose="020B0400000000000000" pitchFamily="34" charset="-128"/>
                <a:ea typeface="Yu Gothic" panose="020B0400000000000000" pitchFamily="34" charset="-128"/>
              </a:rPr>
              <a:t>コンピュータ</a:t>
            </a:r>
            <a:r>
              <a:rPr lang="ja-JP" altLang="en-US" cap="none">
                <a:latin typeface="Yu Gothic" panose="020B0400000000000000" pitchFamily="34" charset="-128"/>
                <a:ea typeface="Yu Gothic" panose="020B0400000000000000" pitchFamily="34" charset="-128"/>
              </a:rPr>
              <a:t>　グラフィックス</a:t>
            </a:r>
            <a:br>
              <a:rPr lang="en-JP" cap="none" dirty="0">
                <a:latin typeface="Yu Gothic" panose="020B0400000000000000" pitchFamily="34" charset="-128"/>
                <a:ea typeface="Yu Gothic" panose="020B0400000000000000" pitchFamily="34" charset="-128"/>
              </a:rPr>
            </a:br>
            <a:r>
              <a:rPr lang="en-JP" sz="2400" cap="none" dirty="0">
                <a:latin typeface="Yu Gothic" panose="020B0400000000000000" pitchFamily="34" charset="-128"/>
                <a:ea typeface="Yu Gothic" panose="020B0400000000000000" pitchFamily="34" charset="-128"/>
              </a:rPr>
              <a:t>CGエンジニア検定エキスパート対応書籍</a:t>
            </a:r>
            <a:endParaRPr lang="en-JP" cap="none" dirty="0">
              <a:latin typeface="Yu Gothic" panose="020B0400000000000000" pitchFamily="34" charset="-128"/>
              <a:ea typeface="Yu Gothic" panose="020B0400000000000000" pitchFamily="34" charset="-128"/>
            </a:endParaRPr>
          </a:p>
        </p:txBody>
      </p:sp>
      <p:sp>
        <p:nvSpPr>
          <p:cNvPr id="3" name="Content Placeholder 2">
            <a:extLst>
              <a:ext uri="{FF2B5EF4-FFF2-40B4-BE49-F238E27FC236}">
                <a16:creationId xmlns:a16="http://schemas.microsoft.com/office/drawing/2014/main" id="{8C098A3B-3E09-914B-B732-BC7F91C3E872}"/>
              </a:ext>
            </a:extLst>
          </p:cNvPr>
          <p:cNvSpPr>
            <a:spLocks noGrp="1"/>
          </p:cNvSpPr>
          <p:nvPr>
            <p:ph idx="1"/>
          </p:nvPr>
        </p:nvSpPr>
        <p:spPr>
          <a:xfrm>
            <a:off x="1451580" y="2015732"/>
            <a:ext cx="6239005" cy="3450613"/>
          </a:xfrm>
        </p:spPr>
        <p:txBody>
          <a:bodyPr>
            <a:normAutofit/>
          </a:bodyPr>
          <a:lstStyle/>
          <a:p>
            <a:pPr marL="0" indent="0">
              <a:buNone/>
            </a:pPr>
            <a:r>
              <a:rPr lang="ja-JP" altLang="en-US">
                <a:latin typeface="Yu Gothic" panose="020B0400000000000000" pitchFamily="34" charset="-128"/>
                <a:ea typeface="Yu Gothic" panose="020B0400000000000000" pitchFamily="34" charset="-128"/>
              </a:rPr>
              <a:t>グラフィック技術の基礎となる考え方や、覚えておくべき用語を網羅的に学ぶことができる資格。</a:t>
            </a:r>
            <a:endParaRPr lang="en-US" altLang="ja-JP" dirty="0">
              <a:latin typeface="Yu Gothic" panose="020B0400000000000000" pitchFamily="34" charset="-128"/>
              <a:ea typeface="Yu Gothic" panose="020B0400000000000000" pitchFamily="34" charset="-128"/>
            </a:endParaRPr>
          </a:p>
          <a:p>
            <a:pPr marL="0" indent="0">
              <a:buNone/>
            </a:pPr>
            <a:endParaRPr lang="en-US" altLang="ja-JP" dirty="0">
              <a:latin typeface="Yu Gothic" panose="020B0400000000000000" pitchFamily="34" charset="-128"/>
              <a:ea typeface="Yu Gothic" panose="020B0400000000000000" pitchFamily="34" charset="-128"/>
            </a:endParaRPr>
          </a:p>
          <a:p>
            <a:pPr marL="0" indent="0">
              <a:buNone/>
            </a:pPr>
            <a:r>
              <a:rPr lang="en-US" altLang="ja-JP" dirty="0">
                <a:latin typeface="Yu Gothic" panose="020B0400000000000000" pitchFamily="34" charset="-128"/>
                <a:ea typeface="Yu Gothic" panose="020B0400000000000000" pitchFamily="34" charset="-128"/>
              </a:rPr>
              <a:t>Unity </a:t>
            </a:r>
            <a:r>
              <a:rPr lang="ja-JP" altLang="en-US">
                <a:latin typeface="Yu Gothic" panose="020B0400000000000000" pitchFamily="34" charset="-128"/>
                <a:ea typeface="Yu Gothic" panose="020B0400000000000000" pitchFamily="34" charset="-128"/>
              </a:rPr>
              <a:t>はだいたいグラフィック周りのお世話をしてくれるが、細かいカスタマイズが必要になった時に、この手の知識がないとドキュメントに書かれている内容が理解できずに苦労する。</a:t>
            </a:r>
            <a:endParaRPr lang="en-US" altLang="ja-JP" dirty="0">
              <a:latin typeface="Yu Gothic" panose="020B0400000000000000" pitchFamily="34" charset="-128"/>
              <a:ea typeface="Yu Gothic" panose="020B0400000000000000" pitchFamily="34" charset="-128"/>
            </a:endParaRPr>
          </a:p>
        </p:txBody>
      </p:sp>
      <p:pic>
        <p:nvPicPr>
          <p:cNvPr id="6" name="Picture 5">
            <a:extLst>
              <a:ext uri="{FF2B5EF4-FFF2-40B4-BE49-F238E27FC236}">
                <a16:creationId xmlns:a16="http://schemas.microsoft.com/office/drawing/2014/main" id="{E96A4E49-0C9A-6E56-BABF-F1010CB35BE7}"/>
              </a:ext>
            </a:extLst>
          </p:cNvPr>
          <p:cNvPicPr>
            <a:picLocks noChangeAspect="1"/>
          </p:cNvPicPr>
          <p:nvPr/>
        </p:nvPicPr>
        <p:blipFill>
          <a:blip r:embed="rId2"/>
          <a:stretch>
            <a:fillRect/>
          </a:stretch>
        </p:blipFill>
        <p:spPr>
          <a:xfrm>
            <a:off x="8316729" y="2006150"/>
            <a:ext cx="2738125" cy="3739415"/>
          </a:xfrm>
          <a:prstGeom prst="rect">
            <a:avLst/>
          </a:prstGeom>
        </p:spPr>
      </p:pic>
      <p:sp>
        <p:nvSpPr>
          <p:cNvPr id="7" name="TextBox 6">
            <a:extLst>
              <a:ext uri="{FF2B5EF4-FFF2-40B4-BE49-F238E27FC236}">
                <a16:creationId xmlns:a16="http://schemas.microsoft.com/office/drawing/2014/main" id="{0DD2C5BE-A346-104F-D429-72E2F55CCCB9}"/>
              </a:ext>
            </a:extLst>
          </p:cNvPr>
          <p:cNvSpPr txBox="1"/>
          <p:nvPr/>
        </p:nvSpPr>
        <p:spPr>
          <a:xfrm>
            <a:off x="8627012" y="1067526"/>
            <a:ext cx="1982804" cy="523220"/>
          </a:xfrm>
          <a:prstGeom prst="rect">
            <a:avLst/>
          </a:prstGeom>
          <a:noFill/>
        </p:spPr>
        <p:txBody>
          <a:bodyPr wrap="square" rtlCol="0">
            <a:spAutoFit/>
          </a:bodyPr>
          <a:lstStyle/>
          <a:p>
            <a:r>
              <a:rPr lang="en-JP" sz="2800" b="1" dirty="0">
                <a:latin typeface="Yu Gothic" panose="020B0400000000000000" pitchFamily="34" charset="-128"/>
                <a:ea typeface="Yu Gothic" panose="020B0400000000000000" pitchFamily="34" charset="-128"/>
              </a:rPr>
              <a:t>役立ち度:A</a:t>
            </a:r>
          </a:p>
        </p:txBody>
      </p:sp>
    </p:spTree>
    <p:extLst>
      <p:ext uri="{BB962C8B-B14F-4D97-AF65-F5344CB8AC3E}">
        <p14:creationId xmlns:p14="http://schemas.microsoft.com/office/powerpoint/2010/main" val="366053772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D8BD7-FAC0-B843-B26A-DDEB49CBFE00}"/>
              </a:ext>
            </a:extLst>
          </p:cNvPr>
          <p:cNvSpPr>
            <a:spLocks noGrp="1"/>
          </p:cNvSpPr>
          <p:nvPr>
            <p:ph type="title"/>
          </p:nvPr>
        </p:nvSpPr>
        <p:spPr/>
        <p:txBody>
          <a:bodyPr/>
          <a:lstStyle/>
          <a:p>
            <a:r>
              <a:rPr lang="en-US" cap="none" dirty="0" err="1">
                <a:latin typeface="Yu Gothic" panose="020B0400000000000000" pitchFamily="34" charset="-128"/>
                <a:ea typeface="Yu Gothic" panose="020B0400000000000000" pitchFamily="34" charset="-128"/>
              </a:rPr>
              <a:t>UniRx</a:t>
            </a:r>
            <a:r>
              <a:rPr lang="en-US" cap="none" dirty="0">
                <a:latin typeface="Yu Gothic" panose="020B0400000000000000" pitchFamily="34" charset="-128"/>
                <a:ea typeface="Yu Gothic" panose="020B0400000000000000" pitchFamily="34" charset="-128"/>
              </a:rPr>
              <a:t>/</a:t>
            </a:r>
            <a:r>
              <a:rPr lang="en-US" cap="none" dirty="0" err="1">
                <a:latin typeface="Yu Gothic" panose="020B0400000000000000" pitchFamily="34" charset="-128"/>
                <a:ea typeface="Yu Gothic" panose="020B0400000000000000" pitchFamily="34" charset="-128"/>
              </a:rPr>
              <a:t>UniTask</a:t>
            </a:r>
            <a:r>
              <a:rPr lang="en-US" cap="none" dirty="0">
                <a:latin typeface="Yu Gothic" panose="020B0400000000000000" pitchFamily="34" charset="-128"/>
                <a:ea typeface="Yu Gothic" panose="020B0400000000000000" pitchFamily="34" charset="-128"/>
              </a:rPr>
              <a:t> </a:t>
            </a:r>
            <a:r>
              <a:rPr lang="en-US" cap="none" dirty="0" err="1">
                <a:latin typeface="Yu Gothic" panose="020B0400000000000000" pitchFamily="34" charset="-128"/>
                <a:ea typeface="Yu Gothic" panose="020B0400000000000000" pitchFamily="34" charset="-128"/>
              </a:rPr>
              <a:t>完全理解</a:t>
            </a:r>
            <a:br>
              <a:rPr lang="en-JP" cap="none" dirty="0">
                <a:latin typeface="Yu Gothic" panose="020B0400000000000000" pitchFamily="34" charset="-128"/>
                <a:ea typeface="Yu Gothic" panose="020B0400000000000000" pitchFamily="34" charset="-128"/>
              </a:rPr>
            </a:br>
            <a:r>
              <a:rPr lang="en-JP" sz="2400" cap="none" dirty="0">
                <a:latin typeface="Yu Gothic" panose="020B0400000000000000" pitchFamily="34" charset="-128"/>
                <a:ea typeface="Yu Gothic" panose="020B0400000000000000" pitchFamily="34" charset="-128"/>
              </a:rPr>
              <a:t>より高度なUnity C#プログラミング</a:t>
            </a:r>
            <a:endParaRPr lang="en-JP" cap="none" dirty="0">
              <a:latin typeface="Yu Gothic" panose="020B0400000000000000" pitchFamily="34" charset="-128"/>
              <a:ea typeface="Yu Gothic" panose="020B0400000000000000" pitchFamily="34" charset="-128"/>
            </a:endParaRPr>
          </a:p>
        </p:txBody>
      </p:sp>
      <p:sp>
        <p:nvSpPr>
          <p:cNvPr id="3" name="Content Placeholder 2">
            <a:extLst>
              <a:ext uri="{FF2B5EF4-FFF2-40B4-BE49-F238E27FC236}">
                <a16:creationId xmlns:a16="http://schemas.microsoft.com/office/drawing/2014/main" id="{8C098A3B-3E09-914B-B732-BC7F91C3E872}"/>
              </a:ext>
            </a:extLst>
          </p:cNvPr>
          <p:cNvSpPr>
            <a:spLocks noGrp="1"/>
          </p:cNvSpPr>
          <p:nvPr>
            <p:ph idx="1"/>
          </p:nvPr>
        </p:nvSpPr>
        <p:spPr>
          <a:xfrm>
            <a:off x="1451580" y="2015732"/>
            <a:ext cx="6354508" cy="3450613"/>
          </a:xfrm>
        </p:spPr>
        <p:txBody>
          <a:bodyPr>
            <a:normAutofit/>
          </a:bodyPr>
          <a:lstStyle/>
          <a:p>
            <a:pPr marL="0" indent="0">
              <a:buNone/>
            </a:pPr>
            <a:r>
              <a:rPr lang="en-US" altLang="ja-JP" dirty="0">
                <a:latin typeface="Yu Gothic" panose="020B0400000000000000" pitchFamily="34" charset="-128"/>
                <a:ea typeface="Yu Gothic" panose="020B0400000000000000" pitchFamily="34" charset="-128"/>
              </a:rPr>
              <a:t>C# </a:t>
            </a:r>
            <a:r>
              <a:rPr lang="ja-JP" altLang="en-US">
                <a:latin typeface="Yu Gothic" panose="020B0400000000000000" pitchFamily="34" charset="-128"/>
                <a:ea typeface="Yu Gothic" panose="020B0400000000000000" pitchFamily="34" charset="-128"/>
              </a:rPr>
              <a:t>の</a:t>
            </a:r>
            <a:r>
              <a:rPr lang="en-US" altLang="ja-JP" dirty="0">
                <a:latin typeface="Yu Gothic" panose="020B0400000000000000" pitchFamily="34" charset="-128"/>
                <a:ea typeface="Yu Gothic" panose="020B0400000000000000" pitchFamily="34" charset="-128"/>
              </a:rPr>
              <a:t> Reactive Extensions </a:t>
            </a:r>
            <a:r>
              <a:rPr lang="ja-JP" altLang="en-US">
                <a:latin typeface="Yu Gothic" panose="020B0400000000000000" pitchFamily="34" charset="-128"/>
                <a:ea typeface="Yu Gothic" panose="020B0400000000000000" pitchFamily="34" charset="-128"/>
              </a:rPr>
              <a:t>を</a:t>
            </a:r>
            <a:r>
              <a:rPr lang="en-US" altLang="ja-JP" dirty="0">
                <a:latin typeface="Yu Gothic" panose="020B0400000000000000" pitchFamily="34" charset="-128"/>
                <a:ea typeface="Yu Gothic" panose="020B0400000000000000" pitchFamily="34" charset="-128"/>
              </a:rPr>
              <a:t> Unity </a:t>
            </a:r>
            <a:r>
              <a:rPr lang="ja-JP" altLang="en-US">
                <a:latin typeface="Yu Gothic" panose="020B0400000000000000" pitchFamily="34" charset="-128"/>
                <a:ea typeface="Yu Gothic" panose="020B0400000000000000" pitchFamily="34" charset="-128"/>
              </a:rPr>
              <a:t>の非同期処理やイベント処理に使えるように拡張したものが</a:t>
            </a:r>
            <a:r>
              <a:rPr lang="en-US" altLang="ja-JP" dirty="0">
                <a:latin typeface="Yu Gothic" panose="020B0400000000000000" pitchFamily="34" charset="-128"/>
                <a:ea typeface="Yu Gothic" panose="020B0400000000000000" pitchFamily="34" charset="-128"/>
              </a:rPr>
              <a:t> </a:t>
            </a:r>
            <a:r>
              <a:rPr lang="en-US" altLang="ja-JP" dirty="0" err="1">
                <a:latin typeface="Yu Gothic" panose="020B0400000000000000" pitchFamily="34" charset="-128"/>
                <a:ea typeface="Yu Gothic" panose="020B0400000000000000" pitchFamily="34" charset="-128"/>
              </a:rPr>
              <a:t>UniRx</a:t>
            </a:r>
            <a:r>
              <a:rPr lang="ja-JP" altLang="en-US">
                <a:latin typeface="Yu Gothic" panose="020B0400000000000000" pitchFamily="34" charset="-128"/>
                <a:ea typeface="Yu Gothic" panose="020B0400000000000000" pitchFamily="34" charset="-128"/>
              </a:rPr>
              <a:t>。</a:t>
            </a:r>
            <a:endParaRPr lang="en-US" altLang="ja-JP" dirty="0">
              <a:latin typeface="Yu Gothic" panose="020B0400000000000000" pitchFamily="34" charset="-128"/>
              <a:ea typeface="Yu Gothic" panose="020B0400000000000000" pitchFamily="34" charset="-128"/>
            </a:endParaRPr>
          </a:p>
          <a:p>
            <a:pPr marL="0" indent="0">
              <a:buNone/>
            </a:pPr>
            <a:r>
              <a:rPr lang="en-US" altLang="ja-JP" dirty="0">
                <a:latin typeface="Yu Gothic" panose="020B0400000000000000" pitchFamily="34" charset="-128"/>
                <a:ea typeface="Yu Gothic" panose="020B0400000000000000" pitchFamily="34" charset="-128"/>
              </a:rPr>
              <a:t>C# </a:t>
            </a:r>
            <a:r>
              <a:rPr lang="ja-JP" altLang="en-US">
                <a:latin typeface="Yu Gothic" panose="020B0400000000000000" pitchFamily="34" charset="-128"/>
                <a:ea typeface="Yu Gothic" panose="020B0400000000000000" pitchFamily="34" charset="-128"/>
              </a:rPr>
              <a:t>の</a:t>
            </a:r>
            <a:r>
              <a:rPr lang="en-US" altLang="ja-JP" dirty="0">
                <a:latin typeface="Yu Gothic" panose="020B0400000000000000" pitchFamily="34" charset="-128"/>
                <a:ea typeface="Yu Gothic" panose="020B0400000000000000" pitchFamily="34" charset="-128"/>
              </a:rPr>
              <a:t> </a:t>
            </a:r>
            <a:r>
              <a:rPr lang="en-US" altLang="ja-JP" dirty="0" err="1">
                <a:latin typeface="Yu Gothic" panose="020B0400000000000000" pitchFamily="34" charset="-128"/>
                <a:ea typeface="Yu Gothic" panose="020B0400000000000000" pitchFamily="34" charset="-128"/>
              </a:rPr>
              <a:t>Linq</a:t>
            </a:r>
            <a:r>
              <a:rPr lang="en-US" altLang="ja-JP" dirty="0">
                <a:latin typeface="Yu Gothic" panose="020B0400000000000000" pitchFamily="34" charset="-128"/>
                <a:ea typeface="Yu Gothic" panose="020B0400000000000000" pitchFamily="34" charset="-128"/>
              </a:rPr>
              <a:t> </a:t>
            </a:r>
            <a:r>
              <a:rPr lang="ja-JP" altLang="en-US">
                <a:latin typeface="Yu Gothic" panose="020B0400000000000000" pitchFamily="34" charset="-128"/>
                <a:ea typeface="Yu Gothic" panose="020B0400000000000000" pitchFamily="34" charset="-128"/>
              </a:rPr>
              <a:t>が好みなので、とても自分に馴染んだ機能。</a:t>
            </a:r>
            <a:endParaRPr lang="en-US" altLang="ja-JP" dirty="0">
              <a:latin typeface="Yu Gothic" panose="020B0400000000000000" pitchFamily="34" charset="-128"/>
              <a:ea typeface="Yu Gothic" panose="020B0400000000000000" pitchFamily="34" charset="-128"/>
            </a:endParaRPr>
          </a:p>
          <a:p>
            <a:pPr marL="0" indent="0">
              <a:buNone/>
            </a:pPr>
            <a:r>
              <a:rPr lang="ja-JP" altLang="en-US">
                <a:latin typeface="Yu Gothic" panose="020B0400000000000000" pitchFamily="34" charset="-128"/>
                <a:ea typeface="Yu Gothic" panose="020B0400000000000000" pitchFamily="34" charset="-128"/>
              </a:rPr>
              <a:t>特に、イベント処理を用いて、オブジェクトの依存関係を反転させる用途にも大いに役に立った。</a:t>
            </a:r>
            <a:endParaRPr lang="en-US" altLang="ja-JP" dirty="0">
              <a:latin typeface="Yu Gothic" panose="020B0400000000000000" pitchFamily="34" charset="-128"/>
              <a:ea typeface="Yu Gothic" panose="020B0400000000000000" pitchFamily="34" charset="-128"/>
            </a:endParaRPr>
          </a:p>
          <a:p>
            <a:pPr marL="0" indent="0">
              <a:buNone/>
            </a:pPr>
            <a:r>
              <a:rPr lang="ja-JP" altLang="en-US">
                <a:latin typeface="Yu Gothic" panose="020B0400000000000000" pitchFamily="34" charset="-128"/>
                <a:ea typeface="Yu Gothic" panose="020B0400000000000000" pitchFamily="34" charset="-128"/>
              </a:rPr>
              <a:t>最近は非同期処理を</a:t>
            </a:r>
            <a:r>
              <a:rPr lang="en-US" altLang="ja-JP" dirty="0">
                <a:latin typeface="Yu Gothic" panose="020B0400000000000000" pitchFamily="34" charset="-128"/>
                <a:ea typeface="Yu Gothic" panose="020B0400000000000000" pitchFamily="34" charset="-128"/>
              </a:rPr>
              <a:t> async /await </a:t>
            </a:r>
            <a:r>
              <a:rPr lang="ja-JP" altLang="en-US">
                <a:latin typeface="Yu Gothic" panose="020B0400000000000000" pitchFamily="34" charset="-128"/>
                <a:ea typeface="Yu Gothic" panose="020B0400000000000000" pitchFamily="34" charset="-128"/>
              </a:rPr>
              <a:t>で行うようになって、あまり使われなくなっているらしい。</a:t>
            </a:r>
            <a:endParaRPr lang="en-US" altLang="ja-JP" dirty="0">
              <a:latin typeface="Yu Gothic" panose="020B0400000000000000" pitchFamily="34" charset="-128"/>
              <a:ea typeface="Yu Gothic" panose="020B0400000000000000" pitchFamily="34" charset="-128"/>
            </a:endParaRPr>
          </a:p>
        </p:txBody>
      </p:sp>
      <p:sp>
        <p:nvSpPr>
          <p:cNvPr id="7" name="TextBox 6">
            <a:extLst>
              <a:ext uri="{FF2B5EF4-FFF2-40B4-BE49-F238E27FC236}">
                <a16:creationId xmlns:a16="http://schemas.microsoft.com/office/drawing/2014/main" id="{0DD2C5BE-A346-104F-D429-72E2F55CCCB9}"/>
              </a:ext>
            </a:extLst>
          </p:cNvPr>
          <p:cNvSpPr txBox="1"/>
          <p:nvPr/>
        </p:nvSpPr>
        <p:spPr>
          <a:xfrm>
            <a:off x="8627012" y="1067526"/>
            <a:ext cx="1982804" cy="523220"/>
          </a:xfrm>
          <a:prstGeom prst="rect">
            <a:avLst/>
          </a:prstGeom>
          <a:noFill/>
        </p:spPr>
        <p:txBody>
          <a:bodyPr wrap="square" rtlCol="0">
            <a:spAutoFit/>
          </a:bodyPr>
          <a:lstStyle/>
          <a:p>
            <a:r>
              <a:rPr lang="en-JP" sz="2800" b="1" dirty="0">
                <a:latin typeface="Yu Gothic" panose="020B0400000000000000" pitchFamily="34" charset="-128"/>
                <a:ea typeface="Yu Gothic" panose="020B0400000000000000" pitchFamily="34" charset="-128"/>
              </a:rPr>
              <a:t>役立ち度:A</a:t>
            </a:r>
          </a:p>
        </p:txBody>
      </p:sp>
      <p:pic>
        <p:nvPicPr>
          <p:cNvPr id="5" name="Picture 4">
            <a:extLst>
              <a:ext uri="{FF2B5EF4-FFF2-40B4-BE49-F238E27FC236}">
                <a16:creationId xmlns:a16="http://schemas.microsoft.com/office/drawing/2014/main" id="{DCCC0C7C-7642-FF51-929F-D1B6F00F5B32}"/>
              </a:ext>
            </a:extLst>
          </p:cNvPr>
          <p:cNvPicPr>
            <a:picLocks noChangeAspect="1"/>
          </p:cNvPicPr>
          <p:nvPr/>
        </p:nvPicPr>
        <p:blipFill>
          <a:blip r:embed="rId2"/>
          <a:stretch>
            <a:fillRect/>
          </a:stretch>
        </p:blipFill>
        <p:spPr>
          <a:xfrm>
            <a:off x="8193545" y="2015732"/>
            <a:ext cx="2993274" cy="3729789"/>
          </a:xfrm>
          <a:prstGeom prst="rect">
            <a:avLst/>
          </a:prstGeom>
        </p:spPr>
      </p:pic>
    </p:spTree>
    <p:extLst>
      <p:ext uri="{BB962C8B-B14F-4D97-AF65-F5344CB8AC3E}">
        <p14:creationId xmlns:p14="http://schemas.microsoft.com/office/powerpoint/2010/main" val="41346871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578BAE7-ECE1-445F-1EE9-913106F540B6}"/>
              </a:ext>
            </a:extLst>
          </p:cNvPr>
          <p:cNvPicPr>
            <a:picLocks noChangeAspect="1"/>
          </p:cNvPicPr>
          <p:nvPr/>
        </p:nvPicPr>
        <p:blipFill>
          <a:blip r:embed="rId2"/>
          <a:stretch>
            <a:fillRect/>
          </a:stretch>
        </p:blipFill>
        <p:spPr>
          <a:xfrm>
            <a:off x="500273" y="335272"/>
            <a:ext cx="1807054" cy="2435191"/>
          </a:xfrm>
          <a:prstGeom prst="rect">
            <a:avLst/>
          </a:prstGeom>
        </p:spPr>
      </p:pic>
      <p:sp>
        <p:nvSpPr>
          <p:cNvPr id="9" name="TextBox 8">
            <a:extLst>
              <a:ext uri="{FF2B5EF4-FFF2-40B4-BE49-F238E27FC236}">
                <a16:creationId xmlns:a16="http://schemas.microsoft.com/office/drawing/2014/main" id="{BABF9378-F498-BC63-4560-962A38978574}"/>
              </a:ext>
            </a:extLst>
          </p:cNvPr>
          <p:cNvSpPr txBox="1"/>
          <p:nvPr/>
        </p:nvSpPr>
        <p:spPr>
          <a:xfrm>
            <a:off x="2743200" y="641395"/>
            <a:ext cx="2560319" cy="830997"/>
          </a:xfrm>
          <a:prstGeom prst="rect">
            <a:avLst/>
          </a:prstGeom>
          <a:noFill/>
        </p:spPr>
        <p:txBody>
          <a:bodyPr wrap="square" rtlCol="0">
            <a:spAutoFit/>
          </a:bodyPr>
          <a:lstStyle/>
          <a:p>
            <a:pPr algn="ctr"/>
            <a:r>
              <a:rPr lang="en-JP" sz="2400" dirty="0">
                <a:latin typeface="Yu Gothic" panose="020B0400000000000000" pitchFamily="34" charset="-128"/>
                <a:ea typeface="Yu Gothic" panose="020B0400000000000000" pitchFamily="34" charset="-128"/>
              </a:rPr>
              <a:t>ゲームを動かす</a:t>
            </a:r>
          </a:p>
          <a:p>
            <a:pPr algn="ctr"/>
            <a:r>
              <a:rPr lang="en-JP" sz="2400" dirty="0">
                <a:latin typeface="Yu Gothic" panose="020B0400000000000000" pitchFamily="34" charset="-128"/>
                <a:ea typeface="Yu Gothic" panose="020B0400000000000000" pitchFamily="34" charset="-128"/>
              </a:rPr>
              <a:t>技術と発想R</a:t>
            </a:r>
          </a:p>
        </p:txBody>
      </p:sp>
      <p:sp>
        <p:nvSpPr>
          <p:cNvPr id="10" name="TextBox 9">
            <a:extLst>
              <a:ext uri="{FF2B5EF4-FFF2-40B4-BE49-F238E27FC236}">
                <a16:creationId xmlns:a16="http://schemas.microsoft.com/office/drawing/2014/main" id="{535510DC-B6B7-6489-0CC0-E2E75C38F013}"/>
              </a:ext>
            </a:extLst>
          </p:cNvPr>
          <p:cNvSpPr txBox="1"/>
          <p:nvPr/>
        </p:nvSpPr>
        <p:spPr>
          <a:xfrm>
            <a:off x="2492021" y="1741626"/>
            <a:ext cx="3447449" cy="646331"/>
          </a:xfrm>
          <a:prstGeom prst="rect">
            <a:avLst/>
          </a:prstGeom>
          <a:noFill/>
        </p:spPr>
        <p:txBody>
          <a:bodyPr wrap="square" rtlCol="0">
            <a:spAutoFit/>
          </a:bodyPr>
          <a:lstStyle/>
          <a:p>
            <a:r>
              <a:rPr lang="en-JP" dirty="0">
                <a:latin typeface="Yu Gothic" panose="020B0400000000000000" pitchFamily="34" charset="-128"/>
                <a:ea typeface="Yu Gothic" panose="020B0400000000000000" pitchFamily="34" charset="-128"/>
              </a:rPr>
              <a:t>最新のゲームを作る上で必要な基礎知識を網羅的に学べる</a:t>
            </a:r>
          </a:p>
        </p:txBody>
      </p:sp>
      <p:sp>
        <p:nvSpPr>
          <p:cNvPr id="12" name="TextBox 11">
            <a:extLst>
              <a:ext uri="{FF2B5EF4-FFF2-40B4-BE49-F238E27FC236}">
                <a16:creationId xmlns:a16="http://schemas.microsoft.com/office/drawing/2014/main" id="{C0E11F2B-E824-07F0-6627-952D47ECC434}"/>
              </a:ext>
            </a:extLst>
          </p:cNvPr>
          <p:cNvSpPr txBox="1"/>
          <p:nvPr/>
        </p:nvSpPr>
        <p:spPr>
          <a:xfrm>
            <a:off x="8620794" y="641395"/>
            <a:ext cx="3070931" cy="830997"/>
          </a:xfrm>
          <a:prstGeom prst="rect">
            <a:avLst/>
          </a:prstGeom>
          <a:noFill/>
        </p:spPr>
        <p:txBody>
          <a:bodyPr wrap="square" rtlCol="0">
            <a:spAutoFit/>
          </a:bodyPr>
          <a:lstStyle/>
          <a:p>
            <a:pPr algn="ctr"/>
            <a:r>
              <a:rPr lang="en-JP" sz="2400" dirty="0">
                <a:latin typeface="Yu Gothic" panose="020B0400000000000000" pitchFamily="34" charset="-128"/>
                <a:ea typeface="Yu Gothic" panose="020B0400000000000000" pitchFamily="34" charset="-128"/>
              </a:rPr>
              <a:t>Game Programming</a:t>
            </a:r>
            <a:br>
              <a:rPr lang="en-JP" sz="2400" dirty="0">
                <a:latin typeface="Yu Gothic" panose="020B0400000000000000" pitchFamily="34" charset="-128"/>
                <a:ea typeface="Yu Gothic" panose="020B0400000000000000" pitchFamily="34" charset="-128"/>
              </a:rPr>
            </a:br>
            <a:r>
              <a:rPr lang="en-JP" sz="2400" dirty="0">
                <a:latin typeface="Yu Gothic" panose="020B0400000000000000" pitchFamily="34" charset="-128"/>
                <a:ea typeface="Yu Gothic" panose="020B0400000000000000" pitchFamily="34" charset="-128"/>
              </a:rPr>
              <a:t>Patterns</a:t>
            </a:r>
          </a:p>
        </p:txBody>
      </p:sp>
      <p:sp>
        <p:nvSpPr>
          <p:cNvPr id="13" name="TextBox 12">
            <a:extLst>
              <a:ext uri="{FF2B5EF4-FFF2-40B4-BE49-F238E27FC236}">
                <a16:creationId xmlns:a16="http://schemas.microsoft.com/office/drawing/2014/main" id="{B28379BD-1D09-363C-501F-C1A0EE17C944}"/>
              </a:ext>
            </a:extLst>
          </p:cNvPr>
          <p:cNvSpPr txBox="1"/>
          <p:nvPr/>
        </p:nvSpPr>
        <p:spPr>
          <a:xfrm>
            <a:off x="8374669" y="1603126"/>
            <a:ext cx="3563183" cy="923330"/>
          </a:xfrm>
          <a:prstGeom prst="rect">
            <a:avLst/>
          </a:prstGeom>
          <a:noFill/>
        </p:spPr>
        <p:txBody>
          <a:bodyPr wrap="square" rtlCol="0">
            <a:spAutoFit/>
          </a:bodyPr>
          <a:lstStyle/>
          <a:p>
            <a:r>
              <a:rPr lang="en-JP" dirty="0">
                <a:latin typeface="Yu Gothic" panose="020B0400000000000000" pitchFamily="34" charset="-128"/>
                <a:ea typeface="Yu Gothic" panose="020B0400000000000000" pitchFamily="34" charset="-128"/>
              </a:rPr>
              <a:t>『ゲームを動かす技術と発想R』</a:t>
            </a:r>
            <a:br>
              <a:rPr lang="en-JP" dirty="0">
                <a:latin typeface="Yu Gothic" panose="020B0400000000000000" pitchFamily="34" charset="-128"/>
                <a:ea typeface="Yu Gothic" panose="020B0400000000000000" pitchFamily="34" charset="-128"/>
              </a:rPr>
            </a:br>
            <a:r>
              <a:rPr lang="en-JP" dirty="0">
                <a:latin typeface="Yu Gothic" panose="020B0400000000000000" pitchFamily="34" charset="-128"/>
                <a:ea typeface="Yu Gothic" panose="020B0400000000000000" pitchFamily="34" charset="-128"/>
              </a:rPr>
              <a:t>で学んだ内容の C++ による実装とデザインパターンを学べる</a:t>
            </a:r>
          </a:p>
        </p:txBody>
      </p:sp>
      <p:pic>
        <p:nvPicPr>
          <p:cNvPr id="15" name="Picture 14">
            <a:extLst>
              <a:ext uri="{FF2B5EF4-FFF2-40B4-BE49-F238E27FC236}">
                <a16:creationId xmlns:a16="http://schemas.microsoft.com/office/drawing/2014/main" id="{D9A101D1-E305-2D1A-BA69-5BF0E40DB1B6}"/>
              </a:ext>
            </a:extLst>
          </p:cNvPr>
          <p:cNvPicPr>
            <a:picLocks noChangeAspect="1"/>
          </p:cNvPicPr>
          <p:nvPr/>
        </p:nvPicPr>
        <p:blipFill>
          <a:blip r:embed="rId3"/>
          <a:stretch>
            <a:fillRect/>
          </a:stretch>
        </p:blipFill>
        <p:spPr>
          <a:xfrm>
            <a:off x="6212464" y="328091"/>
            <a:ext cx="1889211" cy="2318176"/>
          </a:xfrm>
          <a:prstGeom prst="rect">
            <a:avLst/>
          </a:prstGeom>
        </p:spPr>
      </p:pic>
      <p:sp>
        <p:nvSpPr>
          <p:cNvPr id="17" name="TextBox 16">
            <a:extLst>
              <a:ext uri="{FF2B5EF4-FFF2-40B4-BE49-F238E27FC236}">
                <a16:creationId xmlns:a16="http://schemas.microsoft.com/office/drawing/2014/main" id="{B9705C1B-859D-EF3E-8485-09C8E6F82583}"/>
              </a:ext>
            </a:extLst>
          </p:cNvPr>
          <p:cNvSpPr txBox="1"/>
          <p:nvPr/>
        </p:nvSpPr>
        <p:spPr>
          <a:xfrm>
            <a:off x="2492021" y="3502118"/>
            <a:ext cx="3469264" cy="830997"/>
          </a:xfrm>
          <a:prstGeom prst="rect">
            <a:avLst/>
          </a:prstGeom>
          <a:noFill/>
        </p:spPr>
        <p:txBody>
          <a:bodyPr wrap="square" rtlCol="0">
            <a:spAutoFit/>
          </a:bodyPr>
          <a:lstStyle/>
          <a:p>
            <a:pPr algn="ctr"/>
            <a:r>
              <a:rPr lang="en-JP" sz="2400" dirty="0">
                <a:latin typeface="Yu Gothic" panose="020B0400000000000000" pitchFamily="34" charset="-128"/>
                <a:ea typeface="Yu Gothic" panose="020B0400000000000000" pitchFamily="34" charset="-128"/>
              </a:rPr>
              <a:t>Unity</a:t>
            </a:r>
            <a:r>
              <a:rPr lang="ja-JP" altLang="en-US" sz="2400">
                <a:latin typeface="Yu Gothic" panose="020B0400000000000000" pitchFamily="34" charset="-128"/>
                <a:ea typeface="Yu Gothic" panose="020B0400000000000000" pitchFamily="34" charset="-128"/>
              </a:rPr>
              <a:t>ゲームエフェクト</a:t>
            </a:r>
            <a:endParaRPr lang="en-JP" sz="2400" dirty="0">
              <a:latin typeface="Yu Gothic" panose="020B0400000000000000" pitchFamily="34" charset="-128"/>
              <a:ea typeface="Yu Gothic" panose="020B0400000000000000" pitchFamily="34" charset="-128"/>
            </a:endParaRPr>
          </a:p>
          <a:p>
            <a:pPr algn="ctr"/>
            <a:r>
              <a:rPr lang="en-JP" sz="2400" dirty="0">
                <a:latin typeface="Yu Gothic" panose="020B0400000000000000" pitchFamily="34" charset="-128"/>
                <a:ea typeface="Yu Gothic" panose="020B0400000000000000" pitchFamily="34" charset="-128"/>
              </a:rPr>
              <a:t>マスターガイド</a:t>
            </a:r>
          </a:p>
        </p:txBody>
      </p:sp>
      <p:sp>
        <p:nvSpPr>
          <p:cNvPr id="18" name="TextBox 17">
            <a:extLst>
              <a:ext uri="{FF2B5EF4-FFF2-40B4-BE49-F238E27FC236}">
                <a16:creationId xmlns:a16="http://schemas.microsoft.com/office/drawing/2014/main" id="{B9157A25-421F-08BB-B7CF-63E7665DB3F5}"/>
              </a:ext>
            </a:extLst>
          </p:cNvPr>
          <p:cNvSpPr txBox="1"/>
          <p:nvPr/>
        </p:nvSpPr>
        <p:spPr>
          <a:xfrm>
            <a:off x="2676524" y="4523946"/>
            <a:ext cx="3100257" cy="923330"/>
          </a:xfrm>
          <a:prstGeom prst="rect">
            <a:avLst/>
          </a:prstGeom>
          <a:noFill/>
        </p:spPr>
        <p:txBody>
          <a:bodyPr wrap="square" rtlCol="0">
            <a:spAutoFit/>
          </a:bodyPr>
          <a:lstStyle/>
          <a:p>
            <a:r>
              <a:rPr lang="en-JP" dirty="0">
                <a:latin typeface="Yu Gothic" panose="020B0400000000000000" pitchFamily="34" charset="-128"/>
                <a:ea typeface="Yu Gothic" panose="020B0400000000000000" pitchFamily="34" charset="-128"/>
              </a:rPr>
              <a:t>パーティクルエフェクト・メッシュパーティクルの</a:t>
            </a:r>
            <a:br>
              <a:rPr lang="en-JP" dirty="0">
                <a:latin typeface="Yu Gothic" panose="020B0400000000000000" pitchFamily="34" charset="-128"/>
                <a:ea typeface="Yu Gothic" panose="020B0400000000000000" pitchFamily="34" charset="-128"/>
              </a:rPr>
            </a:br>
            <a:r>
              <a:rPr lang="en-JP" dirty="0">
                <a:latin typeface="Yu Gothic" panose="020B0400000000000000" pitchFamily="34" charset="-128"/>
                <a:ea typeface="Yu Gothic" panose="020B0400000000000000" pitchFamily="34" charset="-128"/>
              </a:rPr>
              <a:t>作り方を学べる</a:t>
            </a:r>
          </a:p>
        </p:txBody>
      </p:sp>
      <p:pic>
        <p:nvPicPr>
          <p:cNvPr id="20" name="Picture 19">
            <a:extLst>
              <a:ext uri="{FF2B5EF4-FFF2-40B4-BE49-F238E27FC236}">
                <a16:creationId xmlns:a16="http://schemas.microsoft.com/office/drawing/2014/main" id="{3ECA583E-BE42-DAA7-2A1D-F8A599F7089C}"/>
              </a:ext>
            </a:extLst>
          </p:cNvPr>
          <p:cNvPicPr>
            <a:picLocks noChangeAspect="1"/>
          </p:cNvPicPr>
          <p:nvPr/>
        </p:nvPicPr>
        <p:blipFill>
          <a:blip r:embed="rId4"/>
          <a:stretch>
            <a:fillRect/>
          </a:stretch>
        </p:blipFill>
        <p:spPr>
          <a:xfrm>
            <a:off x="407926" y="3220752"/>
            <a:ext cx="1991748" cy="2400548"/>
          </a:xfrm>
          <a:prstGeom prst="rect">
            <a:avLst/>
          </a:prstGeom>
        </p:spPr>
      </p:pic>
      <p:pic>
        <p:nvPicPr>
          <p:cNvPr id="22" name="Picture 21">
            <a:extLst>
              <a:ext uri="{FF2B5EF4-FFF2-40B4-BE49-F238E27FC236}">
                <a16:creationId xmlns:a16="http://schemas.microsoft.com/office/drawing/2014/main" id="{9D306C2E-7F14-058C-E10C-CF1AD70C3573}"/>
              </a:ext>
            </a:extLst>
          </p:cNvPr>
          <p:cNvPicPr>
            <a:picLocks noChangeAspect="1"/>
          </p:cNvPicPr>
          <p:nvPr/>
        </p:nvPicPr>
        <p:blipFill>
          <a:blip r:embed="rId5"/>
          <a:stretch>
            <a:fillRect/>
          </a:stretch>
        </p:blipFill>
        <p:spPr>
          <a:xfrm>
            <a:off x="6212464" y="3085384"/>
            <a:ext cx="1863540" cy="2630211"/>
          </a:xfrm>
          <a:prstGeom prst="rect">
            <a:avLst/>
          </a:prstGeom>
        </p:spPr>
      </p:pic>
      <p:sp>
        <p:nvSpPr>
          <p:cNvPr id="23" name="TextBox 22">
            <a:extLst>
              <a:ext uri="{FF2B5EF4-FFF2-40B4-BE49-F238E27FC236}">
                <a16:creationId xmlns:a16="http://schemas.microsoft.com/office/drawing/2014/main" id="{05F60276-DD02-8351-E1EA-F599D0225C55}"/>
              </a:ext>
            </a:extLst>
          </p:cNvPr>
          <p:cNvSpPr txBox="1"/>
          <p:nvPr/>
        </p:nvSpPr>
        <p:spPr>
          <a:xfrm>
            <a:off x="8876099" y="3133622"/>
            <a:ext cx="2560319" cy="1200329"/>
          </a:xfrm>
          <a:prstGeom prst="rect">
            <a:avLst/>
          </a:prstGeom>
          <a:noFill/>
        </p:spPr>
        <p:txBody>
          <a:bodyPr wrap="square" rtlCol="0">
            <a:spAutoFit/>
          </a:bodyPr>
          <a:lstStyle/>
          <a:p>
            <a:r>
              <a:rPr lang="en-JP" sz="2400" dirty="0">
                <a:latin typeface="Yu Gothic" panose="020B0400000000000000" pitchFamily="34" charset="-128"/>
                <a:ea typeface="Yu Gothic" panose="020B0400000000000000" pitchFamily="34" charset="-128"/>
              </a:rPr>
              <a:t>Unityシェーダー</a:t>
            </a:r>
            <a:br>
              <a:rPr lang="en-JP" sz="2400" dirty="0">
                <a:latin typeface="Yu Gothic" panose="020B0400000000000000" pitchFamily="34" charset="-128"/>
                <a:ea typeface="Yu Gothic" panose="020B0400000000000000" pitchFamily="34" charset="-128"/>
              </a:rPr>
            </a:br>
            <a:r>
              <a:rPr lang="en-JP" sz="2400" dirty="0">
                <a:latin typeface="Yu Gothic" panose="020B0400000000000000" pitchFamily="34" charset="-128"/>
                <a:ea typeface="Yu Gothic" panose="020B0400000000000000" pitchFamily="34" charset="-128"/>
              </a:rPr>
              <a:t>プログラミング</a:t>
            </a:r>
            <a:br>
              <a:rPr lang="en-JP" sz="2400" dirty="0">
                <a:latin typeface="Yu Gothic" panose="020B0400000000000000" pitchFamily="34" charset="-128"/>
                <a:ea typeface="Yu Gothic" panose="020B0400000000000000" pitchFamily="34" charset="-128"/>
              </a:rPr>
            </a:br>
            <a:r>
              <a:rPr lang="en-JP" sz="2400" dirty="0">
                <a:latin typeface="Yu Gothic" panose="020B0400000000000000" pitchFamily="34" charset="-128"/>
                <a:ea typeface="Yu Gothic" panose="020B0400000000000000" pitchFamily="34" charset="-128"/>
              </a:rPr>
              <a:t>の教科書</a:t>
            </a:r>
          </a:p>
        </p:txBody>
      </p:sp>
      <p:sp>
        <p:nvSpPr>
          <p:cNvPr id="24" name="TextBox 23">
            <a:extLst>
              <a:ext uri="{FF2B5EF4-FFF2-40B4-BE49-F238E27FC236}">
                <a16:creationId xmlns:a16="http://schemas.microsoft.com/office/drawing/2014/main" id="{DD2DC896-C6AB-8A6D-EABD-CD21C4CF207D}"/>
              </a:ext>
            </a:extLst>
          </p:cNvPr>
          <p:cNvSpPr txBox="1"/>
          <p:nvPr/>
        </p:nvSpPr>
        <p:spPr>
          <a:xfrm>
            <a:off x="8432533" y="4523946"/>
            <a:ext cx="3447449" cy="923330"/>
          </a:xfrm>
          <a:prstGeom prst="rect">
            <a:avLst/>
          </a:prstGeom>
          <a:noFill/>
        </p:spPr>
        <p:txBody>
          <a:bodyPr wrap="square" rtlCol="0">
            <a:spAutoFit/>
          </a:bodyPr>
          <a:lstStyle/>
          <a:p>
            <a:r>
              <a:rPr lang="en-JP" dirty="0">
                <a:latin typeface="Yu Gothic" panose="020B0400000000000000" pitchFamily="34" charset="-128"/>
                <a:ea typeface="Yu Gothic" panose="020B0400000000000000" pitchFamily="34" charset="-128"/>
              </a:rPr>
              <a:t>Unity 公式ドキュメントに情報が少ない ShaderLab や HLSL について書かれている</a:t>
            </a:r>
          </a:p>
        </p:txBody>
      </p:sp>
      <p:sp>
        <p:nvSpPr>
          <p:cNvPr id="25" name="TextBox 24">
            <a:extLst>
              <a:ext uri="{FF2B5EF4-FFF2-40B4-BE49-F238E27FC236}">
                <a16:creationId xmlns:a16="http://schemas.microsoft.com/office/drawing/2014/main" id="{2EF8C56F-AB15-319F-F385-1B6B655504E3}"/>
              </a:ext>
            </a:extLst>
          </p:cNvPr>
          <p:cNvSpPr txBox="1"/>
          <p:nvPr/>
        </p:nvSpPr>
        <p:spPr>
          <a:xfrm>
            <a:off x="10377638" y="5715595"/>
            <a:ext cx="1982804" cy="461665"/>
          </a:xfrm>
          <a:prstGeom prst="rect">
            <a:avLst/>
          </a:prstGeom>
          <a:noFill/>
        </p:spPr>
        <p:txBody>
          <a:bodyPr wrap="square" rtlCol="0">
            <a:spAutoFit/>
          </a:bodyPr>
          <a:lstStyle/>
          <a:p>
            <a:r>
              <a:rPr lang="en-JP" sz="2400" b="1" dirty="0">
                <a:latin typeface="Yu Gothic" panose="020B0400000000000000" pitchFamily="34" charset="-128"/>
                <a:ea typeface="Yu Gothic" panose="020B0400000000000000" pitchFamily="34" charset="-128"/>
              </a:rPr>
              <a:t>役立ち度:B</a:t>
            </a:r>
          </a:p>
        </p:txBody>
      </p:sp>
    </p:spTree>
    <p:extLst>
      <p:ext uri="{BB962C8B-B14F-4D97-AF65-F5344CB8AC3E}">
        <p14:creationId xmlns:p14="http://schemas.microsoft.com/office/powerpoint/2010/main" val="22542973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1283E-10C4-2C4A-A278-4B0E529F0508}"/>
              </a:ext>
            </a:extLst>
          </p:cNvPr>
          <p:cNvSpPr>
            <a:spLocks noGrp="1"/>
          </p:cNvSpPr>
          <p:nvPr>
            <p:ph type="title"/>
          </p:nvPr>
        </p:nvSpPr>
        <p:spPr/>
        <p:txBody>
          <a:bodyPr/>
          <a:lstStyle/>
          <a:p>
            <a:r>
              <a:rPr lang="en-JP" cap="none" dirty="0">
                <a:latin typeface="Yu Gothic" panose="020B0400000000000000" pitchFamily="34" charset="-128"/>
                <a:ea typeface="Yu Gothic" panose="020B0400000000000000" pitchFamily="34" charset="-128"/>
              </a:rPr>
              <a:t>制作環境とツールの使用用途</a:t>
            </a:r>
          </a:p>
        </p:txBody>
      </p:sp>
      <p:sp>
        <p:nvSpPr>
          <p:cNvPr id="3" name="Content Placeholder 2">
            <a:extLst>
              <a:ext uri="{FF2B5EF4-FFF2-40B4-BE49-F238E27FC236}">
                <a16:creationId xmlns:a16="http://schemas.microsoft.com/office/drawing/2014/main" id="{65692BDB-BBCF-D04F-9D53-712FFEC8477E}"/>
              </a:ext>
            </a:extLst>
          </p:cNvPr>
          <p:cNvSpPr>
            <a:spLocks noGrp="1"/>
          </p:cNvSpPr>
          <p:nvPr>
            <p:ph idx="1"/>
          </p:nvPr>
        </p:nvSpPr>
        <p:spPr/>
        <p:txBody>
          <a:bodyPr>
            <a:normAutofit fontScale="92500" lnSpcReduction="20000"/>
          </a:bodyPr>
          <a:lstStyle/>
          <a:p>
            <a:r>
              <a:rPr lang="en-US" dirty="0">
                <a:latin typeface="Yu Gothic" panose="020B0400000000000000" pitchFamily="34" charset="-128"/>
                <a:ea typeface="Yu Gothic" panose="020B0400000000000000" pitchFamily="34" charset="-128"/>
              </a:rPr>
              <a:t>MacBook Pro (16-inch, 2019)</a:t>
            </a:r>
            <a:r>
              <a:rPr lang="en-JP" dirty="0">
                <a:latin typeface="Yu Gothic" panose="020B0400000000000000" pitchFamily="34" charset="-128"/>
                <a:ea typeface="Yu Gothic" panose="020B0400000000000000" pitchFamily="34" charset="-128"/>
              </a:rPr>
              <a:t> OS 10.15.17</a:t>
            </a:r>
          </a:p>
          <a:p>
            <a:r>
              <a:rPr lang="en-JP" dirty="0">
                <a:latin typeface="Yu Gothic" panose="020B0400000000000000" pitchFamily="34" charset="-128"/>
                <a:ea typeface="Yu Gothic" panose="020B0400000000000000" pitchFamily="34" charset="-128"/>
              </a:rPr>
              <a:t>Unity 2021.3.16f1	- 汎用ゲームエンジン</a:t>
            </a:r>
          </a:p>
          <a:p>
            <a:r>
              <a:rPr lang="en-JP" dirty="0">
                <a:latin typeface="Yu Gothic" panose="020B0400000000000000" pitchFamily="34" charset="-128"/>
                <a:ea typeface="Yu Gothic" panose="020B0400000000000000" pitchFamily="34" charset="-128"/>
              </a:rPr>
              <a:t>VSCode 1.83.1	- ソースコードエディタ</a:t>
            </a:r>
          </a:p>
          <a:p>
            <a:r>
              <a:rPr lang="en-JP" dirty="0">
                <a:latin typeface="Yu Gothic" panose="020B0400000000000000" pitchFamily="34" charset="-128"/>
                <a:ea typeface="Yu Gothic" panose="020B0400000000000000" pitchFamily="34" charset="-128"/>
              </a:rPr>
              <a:t>Blender 3.10		- 3Dモデリング・アニメーション制作用</a:t>
            </a:r>
          </a:p>
          <a:p>
            <a:r>
              <a:rPr lang="en-JP" dirty="0">
                <a:latin typeface="Yu Gothic" panose="020B0400000000000000" pitchFamily="34" charset="-128"/>
                <a:ea typeface="Yu Gothic" panose="020B0400000000000000" pitchFamily="34" charset="-128"/>
              </a:rPr>
              <a:t>GIMP 2.10		- 画像処理ツール</a:t>
            </a:r>
          </a:p>
          <a:p>
            <a:r>
              <a:rPr lang="en-JP" dirty="0">
                <a:latin typeface="Yu Gothic" panose="020B0400000000000000" pitchFamily="34" charset="-128"/>
                <a:ea typeface="Yu Gothic" panose="020B0400000000000000" pitchFamily="34" charset="-128"/>
              </a:rPr>
              <a:t>Logic Pro X 10.6.3	- 効果音・BGM作成(DAW)</a:t>
            </a:r>
          </a:p>
          <a:p>
            <a:r>
              <a:rPr lang="en-JP" dirty="0">
                <a:latin typeface="Yu Gothic" panose="020B0400000000000000" pitchFamily="34" charset="-128"/>
                <a:ea typeface="Yu Gothic" panose="020B0400000000000000" pitchFamily="34" charset="-128"/>
              </a:rPr>
              <a:t>Audacity 2.4.2		- 効果音編集・作成</a:t>
            </a:r>
          </a:p>
          <a:p>
            <a:r>
              <a:rPr lang="en-JP" dirty="0">
                <a:latin typeface="Yu Gothic" panose="020B0400000000000000" pitchFamily="34" charset="-128"/>
                <a:ea typeface="Yu Gothic" panose="020B0400000000000000" pitchFamily="34" charset="-128"/>
              </a:rPr>
              <a:t>Git(GitHub)		- バージョン管理</a:t>
            </a:r>
          </a:p>
        </p:txBody>
      </p:sp>
    </p:spTree>
    <p:extLst>
      <p:ext uri="{BB962C8B-B14F-4D97-AF65-F5344CB8AC3E}">
        <p14:creationId xmlns:p14="http://schemas.microsoft.com/office/powerpoint/2010/main" val="33826173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86CA0-1EAB-524E-81EE-3AC308AA15EF}"/>
              </a:ext>
            </a:extLst>
          </p:cNvPr>
          <p:cNvSpPr>
            <a:spLocks noGrp="1"/>
          </p:cNvSpPr>
          <p:nvPr>
            <p:ph type="title"/>
          </p:nvPr>
        </p:nvSpPr>
        <p:spPr>
          <a:xfrm>
            <a:off x="1451579" y="804519"/>
            <a:ext cx="9603275" cy="1049235"/>
          </a:xfrm>
        </p:spPr>
        <p:txBody>
          <a:bodyPr/>
          <a:lstStyle/>
          <a:p>
            <a:r>
              <a:rPr lang="ja-JP" altLang="en-US">
                <a:latin typeface="Yu Gothic" panose="020B0400000000000000" pitchFamily="34" charset="-128"/>
                <a:ea typeface="Yu Gothic" panose="020B0400000000000000" pitchFamily="34" charset="-128"/>
              </a:rPr>
              <a:t>縦画面</a:t>
            </a:r>
            <a:r>
              <a:rPr lang="en-US" altLang="ja-JP" dirty="0">
                <a:latin typeface="Yu Gothic" panose="020B0400000000000000" pitchFamily="34" charset="-128"/>
                <a:ea typeface="Yu Gothic" panose="020B0400000000000000" pitchFamily="34" charset="-128"/>
              </a:rPr>
              <a:t> UI</a:t>
            </a:r>
            <a:endParaRPr lang="en-JP" dirty="0">
              <a:latin typeface="Yu Gothic" panose="020B0400000000000000" pitchFamily="34" charset="-128"/>
              <a:ea typeface="Yu Gothic" panose="020B0400000000000000" pitchFamily="34" charset="-128"/>
            </a:endParaRPr>
          </a:p>
        </p:txBody>
      </p:sp>
      <p:sp>
        <p:nvSpPr>
          <p:cNvPr id="3" name="Content Placeholder 2">
            <a:extLst>
              <a:ext uri="{FF2B5EF4-FFF2-40B4-BE49-F238E27FC236}">
                <a16:creationId xmlns:a16="http://schemas.microsoft.com/office/drawing/2014/main" id="{4069F896-2372-4A47-BD23-8E59D350AB42}"/>
              </a:ext>
            </a:extLst>
          </p:cNvPr>
          <p:cNvSpPr>
            <a:spLocks noGrp="1"/>
          </p:cNvSpPr>
          <p:nvPr>
            <p:ph idx="1"/>
          </p:nvPr>
        </p:nvSpPr>
        <p:spPr>
          <a:xfrm>
            <a:off x="3105963" y="2006938"/>
            <a:ext cx="2528834" cy="2876561"/>
          </a:xfrm>
        </p:spPr>
        <p:txBody>
          <a:bodyPr>
            <a:normAutofit/>
          </a:bodyPr>
          <a:lstStyle/>
          <a:p>
            <a:r>
              <a:rPr lang="en-JP" dirty="0">
                <a:latin typeface="Yu Gothic" panose="020B0400000000000000" pitchFamily="34" charset="-128"/>
                <a:ea typeface="Yu Gothic" panose="020B0400000000000000" pitchFamily="34" charset="-128"/>
              </a:rPr>
              <a:t>移動 UI ボタン</a:t>
            </a:r>
          </a:p>
          <a:p>
            <a:pPr lvl="1"/>
            <a:r>
              <a:rPr lang="en-JP" sz="1600" dirty="0">
                <a:latin typeface="Yu Gothic" panose="020B0400000000000000" pitchFamily="34" charset="-128"/>
                <a:ea typeface="Yu Gothic" panose="020B0400000000000000" pitchFamily="34" charset="-128"/>
              </a:rPr>
              <a:t>前進</a:t>
            </a:r>
          </a:p>
          <a:p>
            <a:pPr lvl="1"/>
            <a:r>
              <a:rPr lang="en-JP" sz="1600" dirty="0">
                <a:latin typeface="Yu Gothic" panose="020B0400000000000000" pitchFamily="34" charset="-128"/>
                <a:ea typeface="Yu Gothic" panose="020B0400000000000000" pitchFamily="34" charset="-128"/>
              </a:rPr>
              <a:t>後退</a:t>
            </a:r>
          </a:p>
          <a:p>
            <a:pPr lvl="1"/>
            <a:r>
              <a:rPr lang="en-JP" sz="1600" dirty="0">
                <a:latin typeface="Yu Gothic" panose="020B0400000000000000" pitchFamily="34" charset="-128"/>
                <a:ea typeface="Yu Gothic" panose="020B0400000000000000" pitchFamily="34" charset="-128"/>
              </a:rPr>
              <a:t>横移動</a:t>
            </a:r>
          </a:p>
          <a:p>
            <a:pPr lvl="1"/>
            <a:r>
              <a:rPr lang="en-JP" sz="1600" dirty="0">
                <a:latin typeface="Yu Gothic" panose="020B0400000000000000" pitchFamily="34" charset="-128"/>
                <a:ea typeface="Yu Gothic" panose="020B0400000000000000" pitchFamily="34" charset="-128"/>
              </a:rPr>
              <a:t>旋回</a:t>
            </a:r>
          </a:p>
          <a:p>
            <a:pPr lvl="1"/>
            <a:r>
              <a:rPr lang="en-JP" sz="1600" dirty="0">
                <a:latin typeface="Yu Gothic" panose="020B0400000000000000" pitchFamily="34" charset="-128"/>
                <a:ea typeface="Yu Gothic" panose="020B0400000000000000" pitchFamily="34" charset="-128"/>
              </a:rPr>
              <a:t>ジャンプ</a:t>
            </a:r>
          </a:p>
          <a:p>
            <a:pPr lvl="1"/>
            <a:r>
              <a:rPr lang="en-JP" sz="1600" dirty="0">
                <a:latin typeface="Yu Gothic" panose="020B0400000000000000" pitchFamily="34" charset="-128"/>
                <a:ea typeface="Yu Gothic" panose="020B0400000000000000" pitchFamily="34" charset="-128"/>
              </a:rPr>
              <a:t>ダッシュ</a:t>
            </a:r>
            <a:r>
              <a:rPr lang="en-JP" sz="1400" dirty="0">
                <a:latin typeface="Yu Gothic" panose="020B0400000000000000" pitchFamily="34" charset="-128"/>
                <a:ea typeface="Yu Gothic" panose="020B0400000000000000" pitchFamily="34" charset="-128"/>
              </a:rPr>
              <a:t>(New!)</a:t>
            </a:r>
          </a:p>
        </p:txBody>
      </p:sp>
      <p:cxnSp>
        <p:nvCxnSpPr>
          <p:cNvPr id="17" name="Straight Connector 16">
            <a:extLst>
              <a:ext uri="{FF2B5EF4-FFF2-40B4-BE49-F238E27FC236}">
                <a16:creationId xmlns:a16="http://schemas.microsoft.com/office/drawing/2014/main" id="{236BCCAF-EE1F-CE46-8950-69D1F2255C42}"/>
              </a:ext>
            </a:extLst>
          </p:cNvPr>
          <p:cNvCxnSpPr>
            <a:cxnSpLocks/>
          </p:cNvCxnSpPr>
          <p:nvPr/>
        </p:nvCxnSpPr>
        <p:spPr>
          <a:xfrm>
            <a:off x="5878286" y="2833635"/>
            <a:ext cx="0" cy="2049864"/>
          </a:xfrm>
          <a:prstGeom prst="line">
            <a:avLst/>
          </a:prstGeom>
        </p:spPr>
        <p:style>
          <a:lnRef idx="1">
            <a:schemeClr val="accent1"/>
          </a:lnRef>
          <a:fillRef idx="0">
            <a:schemeClr val="accent1"/>
          </a:fillRef>
          <a:effectRef idx="0">
            <a:schemeClr val="accent1"/>
          </a:effectRef>
          <a:fontRef idx="minor">
            <a:schemeClr val="tx1"/>
          </a:fontRef>
        </p:style>
      </p:cxnSp>
      <p:sp>
        <p:nvSpPr>
          <p:cNvPr id="7" name="Content Placeholder 2">
            <a:extLst>
              <a:ext uri="{FF2B5EF4-FFF2-40B4-BE49-F238E27FC236}">
                <a16:creationId xmlns:a16="http://schemas.microsoft.com/office/drawing/2014/main" id="{23EFAC83-E9E2-594B-8831-806DE89872CE}"/>
              </a:ext>
            </a:extLst>
          </p:cNvPr>
          <p:cNvSpPr txBox="1">
            <a:spLocks/>
          </p:cNvSpPr>
          <p:nvPr/>
        </p:nvSpPr>
        <p:spPr>
          <a:xfrm>
            <a:off x="3105963" y="2006938"/>
            <a:ext cx="2528834" cy="287656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JP" dirty="0"/>
          </a:p>
        </p:txBody>
      </p:sp>
      <p:sp>
        <p:nvSpPr>
          <p:cNvPr id="8" name="Content Placeholder 2">
            <a:extLst>
              <a:ext uri="{FF2B5EF4-FFF2-40B4-BE49-F238E27FC236}">
                <a16:creationId xmlns:a16="http://schemas.microsoft.com/office/drawing/2014/main" id="{36A03C59-2CBB-C449-958E-C85CF06E6383}"/>
              </a:ext>
            </a:extLst>
          </p:cNvPr>
          <p:cNvSpPr txBox="1">
            <a:spLocks/>
          </p:cNvSpPr>
          <p:nvPr/>
        </p:nvSpPr>
        <p:spPr>
          <a:xfrm>
            <a:off x="8359268" y="1998146"/>
            <a:ext cx="2528834" cy="34506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endParaRPr lang="en-JP" dirty="0"/>
          </a:p>
        </p:txBody>
      </p:sp>
      <p:sp>
        <p:nvSpPr>
          <p:cNvPr id="10" name="Content Placeholder 2">
            <a:extLst>
              <a:ext uri="{FF2B5EF4-FFF2-40B4-BE49-F238E27FC236}">
                <a16:creationId xmlns:a16="http://schemas.microsoft.com/office/drawing/2014/main" id="{FB2B0613-F876-9C44-B531-F26F0066AE0D}"/>
              </a:ext>
            </a:extLst>
          </p:cNvPr>
          <p:cNvSpPr txBox="1">
            <a:spLocks/>
          </p:cNvSpPr>
          <p:nvPr/>
        </p:nvSpPr>
        <p:spPr>
          <a:xfrm>
            <a:off x="8446315" y="2006939"/>
            <a:ext cx="3166358" cy="34506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JP" dirty="0">
                <a:latin typeface="Yu Gothic" panose="020B0400000000000000" pitchFamily="34" charset="-128"/>
                <a:ea typeface="Yu Gothic" panose="020B0400000000000000" pitchFamily="34" charset="-128"/>
              </a:rPr>
              <a:t>戦闘 UI</a:t>
            </a:r>
          </a:p>
          <a:p>
            <a:pPr lvl="1"/>
            <a:r>
              <a:rPr lang="en-JP" sz="1600" dirty="0">
                <a:latin typeface="Yu Gothic" panose="020B0400000000000000" pitchFamily="34" charset="-128"/>
                <a:ea typeface="Yu Gothic" panose="020B0400000000000000" pitchFamily="34" charset="-128"/>
              </a:rPr>
              <a:t>敵のHPを円形で表示</a:t>
            </a:r>
          </a:p>
          <a:p>
            <a:pPr lvl="1"/>
            <a:r>
              <a:rPr lang="en-JP" sz="1600" dirty="0">
                <a:latin typeface="Yu Gothic" panose="020B0400000000000000" pitchFamily="34" charset="-128"/>
                <a:ea typeface="Yu Gothic" panose="020B0400000000000000" pitchFamily="34" charset="-128"/>
              </a:rPr>
              <a:t>円形領域内をタップ</a:t>
            </a:r>
            <a:br>
              <a:rPr lang="en-JP" sz="1600" dirty="0">
                <a:latin typeface="Yu Gothic" panose="020B0400000000000000" pitchFamily="34" charset="-128"/>
                <a:ea typeface="Yu Gothic" panose="020B0400000000000000" pitchFamily="34" charset="-128"/>
              </a:rPr>
            </a:br>
            <a:r>
              <a:rPr lang="en-JP" sz="1600" dirty="0">
                <a:latin typeface="Yu Gothic" panose="020B0400000000000000" pitchFamily="34" charset="-128"/>
                <a:ea typeface="Yu Gothic" panose="020B0400000000000000" pitchFamily="34" charset="-128"/>
              </a:rPr>
              <a:t>して攻撃</a:t>
            </a:r>
          </a:p>
          <a:p>
            <a:pPr lvl="1"/>
            <a:r>
              <a:rPr lang="en-JP" sz="1600" dirty="0">
                <a:latin typeface="Yu Gothic" panose="020B0400000000000000" pitchFamily="34" charset="-128"/>
                <a:ea typeface="Yu Gothic" panose="020B0400000000000000" pitchFamily="34" charset="-128"/>
              </a:rPr>
              <a:t>タップする位置で攻撃タイプが変わる</a:t>
            </a:r>
          </a:p>
          <a:p>
            <a:pPr lvl="1"/>
            <a:r>
              <a:rPr lang="en-JP" sz="1600" dirty="0">
                <a:latin typeface="Yu Gothic" panose="020B0400000000000000" pitchFamily="34" charset="-128"/>
                <a:ea typeface="Yu Gothic" panose="020B0400000000000000" pitchFamily="34" charset="-128"/>
              </a:rPr>
              <a:t>円形領域からドラッグで引っ張り、照準を合わせて離すとクリティカルヒット</a:t>
            </a:r>
          </a:p>
        </p:txBody>
      </p:sp>
      <p:pic>
        <p:nvPicPr>
          <p:cNvPr id="5" name="Picture 4">
            <a:extLst>
              <a:ext uri="{FF2B5EF4-FFF2-40B4-BE49-F238E27FC236}">
                <a16:creationId xmlns:a16="http://schemas.microsoft.com/office/drawing/2014/main" id="{157EAEC5-F694-3455-1D9D-585BA0CEBBF0}"/>
              </a:ext>
            </a:extLst>
          </p:cNvPr>
          <p:cNvPicPr>
            <a:picLocks noChangeAspect="1"/>
          </p:cNvPicPr>
          <p:nvPr/>
        </p:nvPicPr>
        <p:blipFill>
          <a:blip r:embed="rId2"/>
          <a:stretch>
            <a:fillRect/>
          </a:stretch>
        </p:blipFill>
        <p:spPr>
          <a:xfrm>
            <a:off x="844872" y="1998145"/>
            <a:ext cx="1904233" cy="3925051"/>
          </a:xfrm>
          <a:prstGeom prst="rect">
            <a:avLst/>
          </a:prstGeom>
        </p:spPr>
      </p:pic>
      <p:pic>
        <p:nvPicPr>
          <p:cNvPr id="12" name="Picture 11">
            <a:extLst>
              <a:ext uri="{FF2B5EF4-FFF2-40B4-BE49-F238E27FC236}">
                <a16:creationId xmlns:a16="http://schemas.microsoft.com/office/drawing/2014/main" id="{D74FF250-5D60-7715-2B4E-7AE823A06C9E}"/>
              </a:ext>
            </a:extLst>
          </p:cNvPr>
          <p:cNvPicPr>
            <a:picLocks noChangeAspect="1"/>
          </p:cNvPicPr>
          <p:nvPr/>
        </p:nvPicPr>
        <p:blipFill>
          <a:blip r:embed="rId3"/>
          <a:stretch>
            <a:fillRect/>
          </a:stretch>
        </p:blipFill>
        <p:spPr>
          <a:xfrm>
            <a:off x="6189492" y="2006939"/>
            <a:ext cx="1899966" cy="3916257"/>
          </a:xfrm>
          <a:prstGeom prst="rect">
            <a:avLst/>
          </a:prstGeom>
        </p:spPr>
      </p:pic>
      <p:sp>
        <p:nvSpPr>
          <p:cNvPr id="4" name="TextBox 3">
            <a:extLst>
              <a:ext uri="{FF2B5EF4-FFF2-40B4-BE49-F238E27FC236}">
                <a16:creationId xmlns:a16="http://schemas.microsoft.com/office/drawing/2014/main" id="{DDD79ADF-502A-4D34-357E-A84CA04A540E}"/>
              </a:ext>
            </a:extLst>
          </p:cNvPr>
          <p:cNvSpPr txBox="1"/>
          <p:nvPr/>
        </p:nvSpPr>
        <p:spPr>
          <a:xfrm>
            <a:off x="2836154" y="5097013"/>
            <a:ext cx="3166356" cy="646331"/>
          </a:xfrm>
          <a:prstGeom prst="rect">
            <a:avLst/>
          </a:prstGeom>
          <a:noFill/>
        </p:spPr>
        <p:txBody>
          <a:bodyPr wrap="square" rtlCol="0">
            <a:spAutoFit/>
          </a:bodyPr>
          <a:lstStyle/>
          <a:p>
            <a:r>
              <a:rPr lang="en-JP" dirty="0">
                <a:highlight>
                  <a:srgbClr val="FFFF00"/>
                </a:highlight>
                <a:latin typeface="Yu Gothic" panose="020B0400000000000000" pitchFamily="34" charset="-128"/>
                <a:ea typeface="Yu Gothic" panose="020B0400000000000000" pitchFamily="34" charset="-128"/>
              </a:rPr>
              <a:t>★行き止まり等で実行不可な</a:t>
            </a:r>
            <a:br>
              <a:rPr lang="en-JP" dirty="0">
                <a:highlight>
                  <a:srgbClr val="FFFF00"/>
                </a:highlight>
                <a:latin typeface="Yu Gothic" panose="020B0400000000000000" pitchFamily="34" charset="-128"/>
                <a:ea typeface="Yu Gothic" panose="020B0400000000000000" pitchFamily="34" charset="-128"/>
              </a:rPr>
            </a:br>
            <a:r>
              <a:rPr lang="ja-JP" altLang="en-US">
                <a:highlight>
                  <a:srgbClr val="FFFF00"/>
                </a:highlight>
                <a:latin typeface="Yu Gothic" panose="020B0400000000000000" pitchFamily="34" charset="-128"/>
                <a:ea typeface="Yu Gothic" panose="020B0400000000000000" pitchFamily="34" charset="-128"/>
              </a:rPr>
              <a:t>　</a:t>
            </a:r>
            <a:r>
              <a:rPr lang="en-JP" dirty="0">
                <a:highlight>
                  <a:srgbClr val="FFFF00"/>
                </a:highlight>
                <a:latin typeface="Yu Gothic" panose="020B0400000000000000" pitchFamily="34" charset="-128"/>
                <a:ea typeface="Yu Gothic" panose="020B0400000000000000" pitchFamily="34" charset="-128"/>
              </a:rPr>
              <a:t>操作ボタンは表示されない</a:t>
            </a:r>
            <a:endParaRPr lang="en-JP" b="1" dirty="0">
              <a:highlight>
                <a:srgbClr val="FFFF00"/>
              </a:highlight>
              <a:latin typeface="Yu Gothic" panose="020B0400000000000000" pitchFamily="34" charset="-128"/>
              <a:ea typeface="Yu Gothic" panose="020B0400000000000000" pitchFamily="34" charset="-128"/>
            </a:endParaRPr>
          </a:p>
        </p:txBody>
      </p:sp>
      <p:sp>
        <p:nvSpPr>
          <p:cNvPr id="6" name="TextBox 5">
            <a:extLst>
              <a:ext uri="{FF2B5EF4-FFF2-40B4-BE49-F238E27FC236}">
                <a16:creationId xmlns:a16="http://schemas.microsoft.com/office/drawing/2014/main" id="{D27A3183-BAA0-02A3-F0A3-05954B4AD7E6}"/>
              </a:ext>
            </a:extLst>
          </p:cNvPr>
          <p:cNvSpPr txBox="1"/>
          <p:nvPr/>
        </p:nvSpPr>
        <p:spPr>
          <a:xfrm>
            <a:off x="8726981" y="5392800"/>
            <a:ext cx="3166356" cy="369332"/>
          </a:xfrm>
          <a:prstGeom prst="rect">
            <a:avLst/>
          </a:prstGeom>
          <a:noFill/>
        </p:spPr>
        <p:txBody>
          <a:bodyPr wrap="square" rtlCol="0">
            <a:spAutoFit/>
          </a:bodyPr>
          <a:lstStyle/>
          <a:p>
            <a:r>
              <a:rPr lang="en-JP" dirty="0">
                <a:highlight>
                  <a:srgbClr val="FFFF00"/>
                </a:highlight>
                <a:latin typeface="Yu Gothic" panose="020B0400000000000000" pitchFamily="34" charset="-128"/>
                <a:ea typeface="Yu Gothic" panose="020B0400000000000000" pitchFamily="34" charset="-128"/>
              </a:rPr>
              <a:t>★キャラ動作と操作の一体感</a:t>
            </a:r>
            <a:endParaRPr lang="en-JP" b="1" dirty="0">
              <a:highlight>
                <a:srgbClr val="FFFF00"/>
              </a:highlight>
              <a:latin typeface="Yu Gothic" panose="020B0400000000000000" pitchFamily="34" charset="-128"/>
              <a:ea typeface="Yu Gothic" panose="020B0400000000000000" pitchFamily="34" charset="-128"/>
            </a:endParaRPr>
          </a:p>
        </p:txBody>
      </p:sp>
    </p:spTree>
    <p:extLst>
      <p:ext uri="{BB962C8B-B14F-4D97-AF65-F5344CB8AC3E}">
        <p14:creationId xmlns:p14="http://schemas.microsoft.com/office/powerpoint/2010/main" val="34090966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86CA0-1EAB-524E-81EE-3AC308AA15EF}"/>
              </a:ext>
            </a:extLst>
          </p:cNvPr>
          <p:cNvSpPr>
            <a:spLocks noGrp="1"/>
          </p:cNvSpPr>
          <p:nvPr>
            <p:ph type="title"/>
          </p:nvPr>
        </p:nvSpPr>
        <p:spPr>
          <a:xfrm>
            <a:off x="1451579" y="804519"/>
            <a:ext cx="9603275" cy="1049235"/>
          </a:xfrm>
        </p:spPr>
        <p:txBody>
          <a:bodyPr/>
          <a:lstStyle/>
          <a:p>
            <a:r>
              <a:rPr lang="ja-JP" altLang="en-US">
                <a:latin typeface="Yu Gothic" panose="020B0400000000000000" pitchFamily="34" charset="-128"/>
                <a:ea typeface="Yu Gothic" panose="020B0400000000000000" pitchFamily="34" charset="-128"/>
              </a:rPr>
              <a:t>横画面</a:t>
            </a:r>
            <a:r>
              <a:rPr lang="en-US" altLang="ja-JP" dirty="0">
                <a:latin typeface="Yu Gothic" panose="020B0400000000000000" pitchFamily="34" charset="-128"/>
                <a:ea typeface="Yu Gothic" panose="020B0400000000000000" pitchFamily="34" charset="-128"/>
              </a:rPr>
              <a:t> UI </a:t>
            </a:r>
            <a:r>
              <a:rPr lang="en-US" altLang="ja-JP" sz="2400" dirty="0">
                <a:latin typeface="Yu Gothic" panose="020B0400000000000000" pitchFamily="34" charset="-128"/>
                <a:ea typeface="Yu Gothic" panose="020B0400000000000000" pitchFamily="34" charset="-128"/>
              </a:rPr>
              <a:t>(</a:t>
            </a:r>
            <a:r>
              <a:rPr lang="ja-JP" altLang="en-US" sz="2400">
                <a:latin typeface="Yu Gothic" panose="020B0400000000000000" pitchFamily="34" charset="-128"/>
                <a:ea typeface="Yu Gothic" panose="020B0400000000000000" pitchFamily="34" charset="-128"/>
              </a:rPr>
              <a:t>試験的実装</a:t>
            </a:r>
            <a:r>
              <a:rPr lang="en-US" altLang="ja-JP" sz="2400" dirty="0">
                <a:latin typeface="Yu Gothic" panose="020B0400000000000000" pitchFamily="34" charset="-128"/>
                <a:ea typeface="Yu Gothic" panose="020B0400000000000000" pitchFamily="34" charset="-128"/>
              </a:rPr>
              <a:t>)</a:t>
            </a:r>
            <a:endParaRPr lang="en-JP" sz="2400" dirty="0">
              <a:latin typeface="Yu Gothic" panose="020B0400000000000000" pitchFamily="34" charset="-128"/>
              <a:ea typeface="Yu Gothic" panose="020B0400000000000000" pitchFamily="34" charset="-128"/>
            </a:endParaRPr>
          </a:p>
        </p:txBody>
      </p:sp>
      <p:pic>
        <p:nvPicPr>
          <p:cNvPr id="4" name="Picture 3">
            <a:extLst>
              <a:ext uri="{FF2B5EF4-FFF2-40B4-BE49-F238E27FC236}">
                <a16:creationId xmlns:a16="http://schemas.microsoft.com/office/drawing/2014/main" id="{F52480D0-3894-1F8E-C696-946DA4092413}"/>
              </a:ext>
            </a:extLst>
          </p:cNvPr>
          <p:cNvPicPr>
            <a:picLocks noChangeAspect="1"/>
          </p:cNvPicPr>
          <p:nvPr/>
        </p:nvPicPr>
        <p:blipFill>
          <a:blip r:embed="rId2"/>
          <a:stretch>
            <a:fillRect/>
          </a:stretch>
        </p:blipFill>
        <p:spPr>
          <a:xfrm>
            <a:off x="5664330" y="2031946"/>
            <a:ext cx="5759286" cy="2794108"/>
          </a:xfrm>
          <a:prstGeom prst="rect">
            <a:avLst/>
          </a:prstGeom>
        </p:spPr>
      </p:pic>
      <p:sp>
        <p:nvSpPr>
          <p:cNvPr id="9" name="Content Placeholder 2">
            <a:extLst>
              <a:ext uri="{FF2B5EF4-FFF2-40B4-BE49-F238E27FC236}">
                <a16:creationId xmlns:a16="http://schemas.microsoft.com/office/drawing/2014/main" id="{4350DB5F-02CB-A73F-53E4-DA1CCAF7E5DC}"/>
              </a:ext>
            </a:extLst>
          </p:cNvPr>
          <p:cNvSpPr txBox="1">
            <a:spLocks/>
          </p:cNvSpPr>
          <p:nvPr/>
        </p:nvSpPr>
        <p:spPr>
          <a:xfrm>
            <a:off x="667910" y="2661596"/>
            <a:ext cx="4564048" cy="1617434"/>
          </a:xfrm>
          <a:prstGeom prst="rect">
            <a:avLst/>
          </a:prstGeom>
        </p:spPr>
        <p:txBody>
          <a:bodyPr vert="horz" lIns="91440" tIns="45720" rIns="91440" bIns="45720" rtlCol="0" anchor="t">
            <a:normAutofit fontScale="925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n-JP" dirty="0">
                <a:latin typeface="Yu Gothic" panose="020B0400000000000000" pitchFamily="34" charset="-128"/>
                <a:ea typeface="Yu Gothic" panose="020B0400000000000000" pitchFamily="34" charset="-128"/>
              </a:rPr>
              <a:t>画面を横に倒すと横UIに切り替え</a:t>
            </a:r>
          </a:p>
          <a:p>
            <a:r>
              <a:rPr lang="en-JP" dirty="0">
                <a:latin typeface="Yu Gothic" panose="020B0400000000000000" pitchFamily="34" charset="-128"/>
                <a:ea typeface="Yu Gothic" panose="020B0400000000000000" pitchFamily="34" charset="-128"/>
              </a:rPr>
              <a:t>操作を両手持ち用に左右分離して配置</a:t>
            </a:r>
          </a:p>
          <a:p>
            <a:r>
              <a:rPr lang="en-JP" dirty="0">
                <a:latin typeface="Yu Gothic" panose="020B0400000000000000" pitchFamily="34" charset="-128"/>
                <a:ea typeface="Yu Gothic" panose="020B0400000000000000" pitchFamily="34" charset="-128"/>
              </a:rPr>
              <a:t>カメラの視野角も少し変わる</a:t>
            </a:r>
          </a:p>
        </p:txBody>
      </p:sp>
      <p:sp>
        <p:nvSpPr>
          <p:cNvPr id="10" name="TextBox 9">
            <a:extLst>
              <a:ext uri="{FF2B5EF4-FFF2-40B4-BE49-F238E27FC236}">
                <a16:creationId xmlns:a16="http://schemas.microsoft.com/office/drawing/2014/main" id="{698D7F53-765D-2089-B786-E44603A67A79}"/>
              </a:ext>
            </a:extLst>
          </p:cNvPr>
          <p:cNvSpPr txBox="1"/>
          <p:nvPr/>
        </p:nvSpPr>
        <p:spPr>
          <a:xfrm>
            <a:off x="2467545" y="5449230"/>
            <a:ext cx="7256910" cy="369332"/>
          </a:xfrm>
          <a:prstGeom prst="rect">
            <a:avLst/>
          </a:prstGeom>
          <a:noFill/>
        </p:spPr>
        <p:txBody>
          <a:bodyPr wrap="square" rtlCol="0">
            <a:spAutoFit/>
          </a:bodyPr>
          <a:lstStyle/>
          <a:p>
            <a:r>
              <a:rPr lang="en-JP" dirty="0">
                <a:highlight>
                  <a:srgbClr val="FFFF00"/>
                </a:highlight>
                <a:latin typeface="Yu Gothic" panose="020B0400000000000000" pitchFamily="34" charset="-128"/>
                <a:ea typeface="Yu Gothic" panose="020B0400000000000000" pitchFamily="34" charset="-128"/>
              </a:rPr>
              <a:t>★戦闘 UI と扉操作系のボタンは中央に残した方が操作感が良さそう</a:t>
            </a:r>
          </a:p>
        </p:txBody>
      </p:sp>
    </p:spTree>
    <p:extLst>
      <p:ext uri="{BB962C8B-B14F-4D97-AF65-F5344CB8AC3E}">
        <p14:creationId xmlns:p14="http://schemas.microsoft.com/office/powerpoint/2010/main" val="21256337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86CA0-1EAB-524E-81EE-3AC308AA15EF}"/>
              </a:ext>
            </a:extLst>
          </p:cNvPr>
          <p:cNvSpPr>
            <a:spLocks noGrp="1"/>
          </p:cNvSpPr>
          <p:nvPr>
            <p:ph type="title"/>
          </p:nvPr>
        </p:nvSpPr>
        <p:spPr>
          <a:xfrm>
            <a:off x="1451579" y="804519"/>
            <a:ext cx="9603275" cy="1049235"/>
          </a:xfrm>
        </p:spPr>
        <p:txBody>
          <a:bodyPr/>
          <a:lstStyle/>
          <a:p>
            <a:r>
              <a:rPr lang="ja-JP" altLang="en-US">
                <a:latin typeface="Yu Gothic" panose="020B0400000000000000" pitchFamily="34" charset="-128"/>
                <a:ea typeface="Yu Gothic" panose="020B0400000000000000" pitchFamily="34" charset="-128"/>
              </a:rPr>
              <a:t>ステージ構成とゲームの流れ</a:t>
            </a:r>
            <a:r>
              <a:rPr lang="en-US" altLang="ja-JP" sz="2400" dirty="0">
                <a:latin typeface="Yu Gothic" panose="020B0400000000000000" pitchFamily="34" charset="-128"/>
                <a:ea typeface="Yu Gothic" panose="020B0400000000000000" pitchFamily="34" charset="-128"/>
              </a:rPr>
              <a:t>(</a:t>
            </a:r>
            <a:r>
              <a:rPr lang="ja-JP" altLang="en-US" sz="2400">
                <a:latin typeface="Yu Gothic" panose="020B0400000000000000" pitchFamily="34" charset="-128"/>
                <a:ea typeface="Yu Gothic" panose="020B0400000000000000" pitchFamily="34" charset="-128"/>
              </a:rPr>
              <a:t>ネタバレ</a:t>
            </a:r>
            <a:r>
              <a:rPr lang="en-US" altLang="ja-JP" sz="2400" dirty="0">
                <a:latin typeface="Yu Gothic" panose="020B0400000000000000" pitchFamily="34" charset="-128"/>
                <a:ea typeface="Yu Gothic" panose="020B0400000000000000" pitchFamily="34" charset="-128"/>
              </a:rPr>
              <a:t>)</a:t>
            </a:r>
            <a:endParaRPr lang="en-JP" sz="2400" dirty="0">
              <a:latin typeface="Yu Gothic" panose="020B0400000000000000" pitchFamily="34" charset="-128"/>
              <a:ea typeface="Yu Gothic" panose="020B0400000000000000" pitchFamily="34" charset="-128"/>
            </a:endParaRPr>
          </a:p>
        </p:txBody>
      </p:sp>
      <p:sp>
        <p:nvSpPr>
          <p:cNvPr id="3" name="Content Placeholder 2">
            <a:extLst>
              <a:ext uri="{FF2B5EF4-FFF2-40B4-BE49-F238E27FC236}">
                <a16:creationId xmlns:a16="http://schemas.microsoft.com/office/drawing/2014/main" id="{A2A244A6-D54C-ACDF-E449-091ECD89A27F}"/>
              </a:ext>
            </a:extLst>
          </p:cNvPr>
          <p:cNvSpPr>
            <a:spLocks noGrp="1"/>
          </p:cNvSpPr>
          <p:nvPr>
            <p:ph idx="1"/>
          </p:nvPr>
        </p:nvSpPr>
        <p:spPr>
          <a:xfrm>
            <a:off x="1451580" y="2015733"/>
            <a:ext cx="9020288" cy="2095092"/>
          </a:xfrm>
        </p:spPr>
        <p:txBody>
          <a:bodyPr>
            <a:normAutofit fontScale="85000" lnSpcReduction="10000"/>
          </a:bodyPr>
          <a:lstStyle/>
          <a:p>
            <a:pPr marL="457200" indent="-457200">
              <a:buFont typeface="+mj-lt"/>
              <a:buAutoNum type="arabicPeriod"/>
            </a:pPr>
            <a:r>
              <a:rPr lang="en-JP" dirty="0">
                <a:latin typeface="Yu Gothic" panose="020B0400000000000000" pitchFamily="34" charset="-128"/>
                <a:ea typeface="Yu Gothic" panose="020B0400000000000000" pitchFamily="34" charset="-128"/>
              </a:rPr>
              <a:t> 地下 1 </a:t>
            </a:r>
            <a:r>
              <a:rPr lang="en-US" altLang="ja-JP" dirty="0">
                <a:latin typeface="Yu Gothic" panose="020B0400000000000000" pitchFamily="34" charset="-128"/>
                <a:ea typeface="Yu Gothic" panose="020B0400000000000000" pitchFamily="34" charset="-128"/>
              </a:rPr>
              <a:t>〜 4 </a:t>
            </a:r>
            <a:r>
              <a:rPr lang="ja-JP" altLang="en-US">
                <a:latin typeface="Yu Gothic" panose="020B0400000000000000" pitchFamily="34" charset="-128"/>
                <a:ea typeface="Yu Gothic" panose="020B0400000000000000" pitchFamily="34" charset="-128"/>
              </a:rPr>
              <a:t>階のダンジョンは</a:t>
            </a:r>
            <a:r>
              <a:rPr lang="ja-JP" altLang="en-US" b="1">
                <a:solidFill>
                  <a:srgbClr val="0070C0"/>
                </a:solidFill>
                <a:latin typeface="Yu Gothic" panose="020B0400000000000000" pitchFamily="34" charset="-128"/>
                <a:ea typeface="Yu Gothic" panose="020B0400000000000000" pitchFamily="34" charset="-128"/>
              </a:rPr>
              <a:t>自動生成</a:t>
            </a:r>
            <a:r>
              <a:rPr lang="ja-JP" altLang="en-US">
                <a:latin typeface="Yu Gothic" panose="020B0400000000000000" pitchFamily="34" charset="-128"/>
                <a:ea typeface="Yu Gothic" panose="020B0400000000000000" pitchFamily="34" charset="-128"/>
              </a:rPr>
              <a:t>で毎回変わる</a:t>
            </a:r>
            <a:endParaRPr lang="en-JP" dirty="0">
              <a:latin typeface="Yu Gothic" panose="020B0400000000000000" pitchFamily="34" charset="-128"/>
              <a:ea typeface="Yu Gothic" panose="020B0400000000000000" pitchFamily="34" charset="-128"/>
            </a:endParaRPr>
          </a:p>
          <a:p>
            <a:pPr marL="457200" indent="-457200">
              <a:buFont typeface="+mj-lt"/>
              <a:buAutoNum type="arabicPeriod"/>
            </a:pPr>
            <a:r>
              <a:rPr lang="en-JP" dirty="0">
                <a:latin typeface="Yu Gothic" panose="020B0400000000000000" pitchFamily="34" charset="-128"/>
                <a:ea typeface="Yu Gothic" panose="020B0400000000000000" pitchFamily="34" charset="-128"/>
              </a:rPr>
              <a:t> 最終の地下 5 </a:t>
            </a:r>
            <a:r>
              <a:rPr lang="ja-JP" altLang="en-US">
                <a:latin typeface="Yu Gothic" panose="020B0400000000000000" pitchFamily="34" charset="-128"/>
                <a:ea typeface="Yu Gothic" panose="020B0400000000000000" pitchFamily="34" charset="-128"/>
              </a:rPr>
              <a:t>階は</a:t>
            </a:r>
            <a:r>
              <a:rPr lang="ja-JP" altLang="en-US" b="1">
                <a:solidFill>
                  <a:srgbClr val="0070C0"/>
                </a:solidFill>
                <a:latin typeface="Yu Gothic" panose="020B0400000000000000" pitchFamily="34" charset="-128"/>
                <a:ea typeface="Yu Gothic" panose="020B0400000000000000" pitchFamily="34" charset="-128"/>
              </a:rPr>
              <a:t>固定ダンジョン</a:t>
            </a:r>
            <a:r>
              <a:rPr lang="ja-JP" altLang="en-US">
                <a:latin typeface="Yu Gothic" panose="020B0400000000000000" pitchFamily="34" charset="-128"/>
                <a:ea typeface="Yu Gothic" panose="020B0400000000000000" pitchFamily="34" charset="-128"/>
              </a:rPr>
              <a:t>で、ここでスタート地点の</a:t>
            </a:r>
            <a:r>
              <a:rPr lang="ja-JP" altLang="en-US" b="1">
                <a:solidFill>
                  <a:srgbClr val="0070C0"/>
                </a:solidFill>
                <a:latin typeface="Yu Gothic" panose="020B0400000000000000" pitchFamily="34" charset="-128"/>
                <a:ea typeface="Yu Gothic" panose="020B0400000000000000" pitchFamily="34" charset="-128"/>
              </a:rPr>
              <a:t>扉の鍵</a:t>
            </a:r>
            <a:r>
              <a:rPr lang="ja-JP" altLang="en-US">
                <a:latin typeface="Yu Gothic" panose="020B0400000000000000" pitchFamily="34" charset="-128"/>
                <a:ea typeface="Yu Gothic" panose="020B0400000000000000" pitchFamily="34" charset="-128"/>
              </a:rPr>
              <a:t>が手に入る</a:t>
            </a:r>
            <a:endParaRPr lang="en-JP" dirty="0">
              <a:latin typeface="Yu Gothic" panose="020B0400000000000000" pitchFamily="34" charset="-128"/>
              <a:ea typeface="Yu Gothic" panose="020B0400000000000000" pitchFamily="34" charset="-128"/>
            </a:endParaRPr>
          </a:p>
          <a:p>
            <a:pPr marL="457200" indent="-457200">
              <a:buFont typeface="+mj-lt"/>
              <a:buAutoNum type="arabicPeriod"/>
            </a:pPr>
            <a:r>
              <a:rPr lang="en-JP" dirty="0">
                <a:solidFill>
                  <a:srgbClr val="0070C0"/>
                </a:solidFill>
                <a:latin typeface="Yu Gothic" panose="020B0400000000000000" pitchFamily="34" charset="-128"/>
                <a:ea typeface="Yu Gothic" panose="020B0400000000000000" pitchFamily="34" charset="-128"/>
              </a:rPr>
              <a:t> </a:t>
            </a:r>
            <a:r>
              <a:rPr lang="en-JP" b="1" dirty="0">
                <a:solidFill>
                  <a:srgbClr val="0070C0"/>
                </a:solidFill>
                <a:latin typeface="Yu Gothic" panose="020B0400000000000000" pitchFamily="34" charset="-128"/>
                <a:ea typeface="Yu Gothic" panose="020B0400000000000000" pitchFamily="34" charset="-128"/>
              </a:rPr>
              <a:t>扉の鍵</a:t>
            </a:r>
            <a:r>
              <a:rPr lang="en-JP" dirty="0">
                <a:latin typeface="Yu Gothic" panose="020B0400000000000000" pitchFamily="34" charset="-128"/>
                <a:ea typeface="Yu Gothic" panose="020B0400000000000000" pitchFamily="34" charset="-128"/>
              </a:rPr>
              <a:t>を持っていると</a:t>
            </a:r>
            <a:r>
              <a:rPr lang="en-JP" b="1" dirty="0">
                <a:solidFill>
                  <a:srgbClr val="0070C0"/>
                </a:solidFill>
                <a:latin typeface="Yu Gothic" panose="020B0400000000000000" pitchFamily="34" charset="-128"/>
                <a:ea typeface="Yu Gothic" panose="020B0400000000000000" pitchFamily="34" charset="-128"/>
              </a:rPr>
              <a:t>『迷宮の番人』</a:t>
            </a:r>
            <a:r>
              <a:rPr lang="en-JP" dirty="0">
                <a:latin typeface="Yu Gothic" panose="020B0400000000000000" pitchFamily="34" charset="-128"/>
                <a:ea typeface="Yu Gothic" panose="020B0400000000000000" pitchFamily="34" charset="-128"/>
              </a:rPr>
              <a:t>が延々と襲いかかってくる</a:t>
            </a:r>
          </a:p>
          <a:p>
            <a:pPr marL="457200" indent="-457200">
              <a:buFont typeface="+mj-lt"/>
              <a:buAutoNum type="arabicPeriod"/>
            </a:pPr>
            <a:r>
              <a:rPr lang="en-JP" dirty="0">
                <a:solidFill>
                  <a:srgbClr val="0070C0"/>
                </a:solidFill>
                <a:latin typeface="Yu Gothic" panose="020B0400000000000000" pitchFamily="34" charset="-128"/>
                <a:ea typeface="Yu Gothic" panose="020B0400000000000000" pitchFamily="34" charset="-128"/>
              </a:rPr>
              <a:t> </a:t>
            </a:r>
            <a:r>
              <a:rPr lang="en-JP" b="1" dirty="0">
                <a:solidFill>
                  <a:srgbClr val="0070C0"/>
                </a:solidFill>
                <a:latin typeface="Yu Gothic" panose="020B0400000000000000" pitchFamily="34" charset="-128"/>
                <a:ea typeface="Yu Gothic" panose="020B0400000000000000" pitchFamily="34" charset="-128"/>
              </a:rPr>
              <a:t>『迷宮の番人』 </a:t>
            </a:r>
            <a:r>
              <a:rPr lang="en-JP" dirty="0">
                <a:latin typeface="Yu Gothic" panose="020B0400000000000000" pitchFamily="34" charset="-128"/>
                <a:ea typeface="Yu Gothic" panose="020B0400000000000000" pitchFamily="34" charset="-128"/>
              </a:rPr>
              <a:t>の攻撃をかいくぐりながらスタート地点まで戻り、脱出する</a:t>
            </a:r>
          </a:p>
          <a:p>
            <a:pPr marL="457200" indent="-457200">
              <a:buFont typeface="+mj-lt"/>
              <a:buAutoNum type="arabicPeriod"/>
            </a:pPr>
            <a:r>
              <a:rPr lang="en-JP" dirty="0">
                <a:solidFill>
                  <a:srgbClr val="0070C0"/>
                </a:solidFill>
                <a:latin typeface="Yu Gothic" panose="020B0400000000000000" pitchFamily="34" charset="-128"/>
                <a:ea typeface="Yu Gothic" panose="020B0400000000000000" pitchFamily="34" charset="-128"/>
              </a:rPr>
              <a:t> </a:t>
            </a:r>
            <a:r>
              <a:rPr lang="en-JP" b="1" dirty="0">
                <a:solidFill>
                  <a:srgbClr val="0070C0"/>
                </a:solidFill>
                <a:latin typeface="Yu Gothic" panose="020B0400000000000000" pitchFamily="34" charset="-128"/>
                <a:ea typeface="Yu Gothic" panose="020B0400000000000000" pitchFamily="34" charset="-128"/>
              </a:rPr>
              <a:t>持ち帰ったアイテム</a:t>
            </a:r>
            <a:r>
              <a:rPr lang="en-JP" dirty="0">
                <a:latin typeface="Yu Gothic" panose="020B0400000000000000" pitchFamily="34" charset="-128"/>
                <a:ea typeface="Yu Gothic" panose="020B0400000000000000" pitchFamily="34" charset="-128"/>
              </a:rPr>
              <a:t>が財産として加算され、得点として評価対象になる</a:t>
            </a:r>
          </a:p>
        </p:txBody>
      </p:sp>
      <p:pic>
        <p:nvPicPr>
          <p:cNvPr id="5" name="Picture 4">
            <a:extLst>
              <a:ext uri="{FF2B5EF4-FFF2-40B4-BE49-F238E27FC236}">
                <a16:creationId xmlns:a16="http://schemas.microsoft.com/office/drawing/2014/main" id="{9CF27EFD-408B-8D58-AC09-6F2DF4A54014}"/>
              </a:ext>
            </a:extLst>
          </p:cNvPr>
          <p:cNvPicPr>
            <a:picLocks noChangeAspect="1"/>
          </p:cNvPicPr>
          <p:nvPr/>
        </p:nvPicPr>
        <p:blipFill>
          <a:blip r:embed="rId2"/>
          <a:stretch>
            <a:fillRect/>
          </a:stretch>
        </p:blipFill>
        <p:spPr>
          <a:xfrm>
            <a:off x="1804946" y="4214191"/>
            <a:ext cx="1871070" cy="1422559"/>
          </a:xfrm>
          <a:prstGeom prst="rect">
            <a:avLst/>
          </a:prstGeom>
        </p:spPr>
      </p:pic>
      <p:sp>
        <p:nvSpPr>
          <p:cNvPr id="6" name="TextBox 5">
            <a:extLst>
              <a:ext uri="{FF2B5EF4-FFF2-40B4-BE49-F238E27FC236}">
                <a16:creationId xmlns:a16="http://schemas.microsoft.com/office/drawing/2014/main" id="{3E8C7B11-BE45-AC5B-6DE2-FDC7638AFDD3}"/>
              </a:ext>
            </a:extLst>
          </p:cNvPr>
          <p:cNvSpPr txBox="1"/>
          <p:nvPr/>
        </p:nvSpPr>
        <p:spPr>
          <a:xfrm>
            <a:off x="1995777" y="5660229"/>
            <a:ext cx="1534602" cy="276999"/>
          </a:xfrm>
          <a:prstGeom prst="rect">
            <a:avLst/>
          </a:prstGeom>
          <a:noFill/>
        </p:spPr>
        <p:txBody>
          <a:bodyPr wrap="square" rtlCol="0">
            <a:spAutoFit/>
          </a:bodyPr>
          <a:lstStyle/>
          <a:p>
            <a:pPr algn="ctr"/>
            <a:r>
              <a:rPr lang="en-JP" sz="1200" dirty="0">
                <a:latin typeface="Meiryo UI" panose="020B0604030504040204" pitchFamily="34" charset="-128"/>
                <a:ea typeface="Meiryo UI" panose="020B0604030504040204" pitchFamily="34" charset="-128"/>
              </a:rPr>
              <a:t>地下1〜2階 (遺跡)</a:t>
            </a:r>
          </a:p>
        </p:txBody>
      </p:sp>
      <p:pic>
        <p:nvPicPr>
          <p:cNvPr id="7" name="Picture 6">
            <a:extLst>
              <a:ext uri="{FF2B5EF4-FFF2-40B4-BE49-F238E27FC236}">
                <a16:creationId xmlns:a16="http://schemas.microsoft.com/office/drawing/2014/main" id="{5DBEA301-FBF9-F656-2A4D-6B46BC25AF61}"/>
              </a:ext>
            </a:extLst>
          </p:cNvPr>
          <p:cNvPicPr>
            <a:picLocks noChangeAspect="1"/>
          </p:cNvPicPr>
          <p:nvPr/>
        </p:nvPicPr>
        <p:blipFill>
          <a:blip r:embed="rId3"/>
          <a:srcRect/>
          <a:stretch/>
        </p:blipFill>
        <p:spPr>
          <a:xfrm>
            <a:off x="4309054" y="4214191"/>
            <a:ext cx="1786946" cy="1422559"/>
          </a:xfrm>
          <a:prstGeom prst="rect">
            <a:avLst/>
          </a:prstGeom>
        </p:spPr>
      </p:pic>
      <p:sp>
        <p:nvSpPr>
          <p:cNvPr id="8" name="TextBox 7">
            <a:extLst>
              <a:ext uri="{FF2B5EF4-FFF2-40B4-BE49-F238E27FC236}">
                <a16:creationId xmlns:a16="http://schemas.microsoft.com/office/drawing/2014/main" id="{0B173EEA-7C82-942C-081C-62F1A0BD97DF}"/>
              </a:ext>
            </a:extLst>
          </p:cNvPr>
          <p:cNvSpPr txBox="1"/>
          <p:nvPr/>
        </p:nvSpPr>
        <p:spPr>
          <a:xfrm>
            <a:off x="4102873" y="5660229"/>
            <a:ext cx="2067339" cy="461665"/>
          </a:xfrm>
          <a:prstGeom prst="rect">
            <a:avLst/>
          </a:prstGeom>
          <a:noFill/>
        </p:spPr>
        <p:txBody>
          <a:bodyPr wrap="square" rtlCol="0">
            <a:spAutoFit/>
          </a:bodyPr>
          <a:lstStyle/>
          <a:p>
            <a:pPr algn="ctr"/>
            <a:r>
              <a:rPr lang="en-JP" sz="1200" dirty="0">
                <a:latin typeface="Meiryo UI" panose="020B0604030504040204" pitchFamily="34" charset="-128"/>
                <a:ea typeface="Meiryo UI" panose="020B0604030504040204" pitchFamily="34" charset="-128"/>
              </a:rPr>
              <a:t>地下3階(溶岩地帯)</a:t>
            </a:r>
            <a:br>
              <a:rPr lang="en-JP" sz="1200" dirty="0">
                <a:latin typeface="Meiryo UI" panose="020B0604030504040204" pitchFamily="34" charset="-128"/>
                <a:ea typeface="Meiryo UI" panose="020B0604030504040204" pitchFamily="34" charset="-128"/>
              </a:rPr>
            </a:br>
            <a:r>
              <a:rPr lang="en-JP" sz="1200" dirty="0">
                <a:latin typeface="Meiryo UI" panose="020B0604030504040204" pitchFamily="34" charset="-128"/>
                <a:ea typeface="Meiryo UI" panose="020B0604030504040204" pitchFamily="34" charset="-128"/>
              </a:rPr>
              <a:t>時間でダメージを受ける</a:t>
            </a:r>
          </a:p>
        </p:txBody>
      </p:sp>
      <p:pic>
        <p:nvPicPr>
          <p:cNvPr id="9" name="Picture 8">
            <a:extLst>
              <a:ext uri="{FF2B5EF4-FFF2-40B4-BE49-F238E27FC236}">
                <a16:creationId xmlns:a16="http://schemas.microsoft.com/office/drawing/2014/main" id="{49E810E6-4612-BACB-9915-D73D49363EF8}"/>
              </a:ext>
            </a:extLst>
          </p:cNvPr>
          <p:cNvPicPr>
            <a:picLocks noChangeAspect="1"/>
          </p:cNvPicPr>
          <p:nvPr/>
        </p:nvPicPr>
        <p:blipFill>
          <a:blip r:embed="rId4"/>
          <a:srcRect/>
          <a:stretch/>
        </p:blipFill>
        <p:spPr>
          <a:xfrm>
            <a:off x="6767969" y="4214191"/>
            <a:ext cx="1786946" cy="1422559"/>
          </a:xfrm>
          <a:prstGeom prst="rect">
            <a:avLst/>
          </a:prstGeom>
        </p:spPr>
      </p:pic>
      <p:sp>
        <p:nvSpPr>
          <p:cNvPr id="10" name="TextBox 9">
            <a:extLst>
              <a:ext uri="{FF2B5EF4-FFF2-40B4-BE49-F238E27FC236}">
                <a16:creationId xmlns:a16="http://schemas.microsoft.com/office/drawing/2014/main" id="{B023D392-E07B-1B4B-54EF-C2C87606390D}"/>
              </a:ext>
            </a:extLst>
          </p:cNvPr>
          <p:cNvSpPr txBox="1"/>
          <p:nvPr/>
        </p:nvSpPr>
        <p:spPr>
          <a:xfrm>
            <a:off x="6805678" y="5660229"/>
            <a:ext cx="1631399" cy="461665"/>
          </a:xfrm>
          <a:prstGeom prst="rect">
            <a:avLst/>
          </a:prstGeom>
          <a:noFill/>
        </p:spPr>
        <p:txBody>
          <a:bodyPr wrap="square" rtlCol="0">
            <a:spAutoFit/>
          </a:bodyPr>
          <a:lstStyle/>
          <a:p>
            <a:pPr algn="ctr"/>
            <a:r>
              <a:rPr lang="en-JP" sz="1200" dirty="0">
                <a:latin typeface="Meiryo UI" panose="020B0604030504040204" pitchFamily="34" charset="-128"/>
                <a:ea typeface="Meiryo UI" panose="020B0604030504040204" pitchFamily="34" charset="-128"/>
              </a:rPr>
              <a:t>地下4階(雪の迷宮)</a:t>
            </a:r>
          </a:p>
          <a:p>
            <a:pPr algn="ctr"/>
            <a:r>
              <a:rPr lang="en-JP" sz="1200" dirty="0">
                <a:latin typeface="Meiryo UI" panose="020B0604030504040204" pitchFamily="34" charset="-128"/>
                <a:ea typeface="Meiryo UI" panose="020B0604030504040204" pitchFamily="34" charset="-128"/>
              </a:rPr>
              <a:t>休息不可</a:t>
            </a:r>
          </a:p>
        </p:txBody>
      </p:sp>
      <p:pic>
        <p:nvPicPr>
          <p:cNvPr id="11" name="Picture 10">
            <a:extLst>
              <a:ext uri="{FF2B5EF4-FFF2-40B4-BE49-F238E27FC236}">
                <a16:creationId xmlns:a16="http://schemas.microsoft.com/office/drawing/2014/main" id="{D3907E4C-0C47-63C7-CDC0-3C6035C011A0}"/>
              </a:ext>
            </a:extLst>
          </p:cNvPr>
          <p:cNvPicPr>
            <a:picLocks noChangeAspect="1"/>
          </p:cNvPicPr>
          <p:nvPr/>
        </p:nvPicPr>
        <p:blipFill>
          <a:blip r:embed="rId5"/>
          <a:srcRect/>
          <a:stretch/>
        </p:blipFill>
        <p:spPr>
          <a:xfrm>
            <a:off x="9130195" y="4214191"/>
            <a:ext cx="1786946" cy="1422559"/>
          </a:xfrm>
          <a:prstGeom prst="rect">
            <a:avLst/>
          </a:prstGeom>
        </p:spPr>
      </p:pic>
      <p:sp>
        <p:nvSpPr>
          <p:cNvPr id="12" name="TextBox 11">
            <a:extLst>
              <a:ext uri="{FF2B5EF4-FFF2-40B4-BE49-F238E27FC236}">
                <a16:creationId xmlns:a16="http://schemas.microsoft.com/office/drawing/2014/main" id="{DD1AFEC8-37BA-C04A-8D37-4BE9A7A7A1F0}"/>
              </a:ext>
            </a:extLst>
          </p:cNvPr>
          <p:cNvSpPr txBox="1"/>
          <p:nvPr/>
        </p:nvSpPr>
        <p:spPr>
          <a:xfrm>
            <a:off x="9271221" y="5660229"/>
            <a:ext cx="1534602" cy="461665"/>
          </a:xfrm>
          <a:prstGeom prst="rect">
            <a:avLst/>
          </a:prstGeom>
          <a:noFill/>
        </p:spPr>
        <p:txBody>
          <a:bodyPr wrap="square" rtlCol="0">
            <a:spAutoFit/>
          </a:bodyPr>
          <a:lstStyle/>
          <a:p>
            <a:pPr algn="ctr"/>
            <a:r>
              <a:rPr lang="en-JP" sz="1200" dirty="0">
                <a:latin typeface="Meiryo UI" panose="020B0604030504040204" pitchFamily="34" charset="-128"/>
                <a:ea typeface="Meiryo UI" panose="020B0604030504040204" pitchFamily="34" charset="-128"/>
              </a:rPr>
              <a:t>地下5階 (神殿)</a:t>
            </a:r>
          </a:p>
          <a:p>
            <a:pPr algn="ctr"/>
            <a:r>
              <a:rPr lang="en-JP" sz="1200" dirty="0">
                <a:latin typeface="Meiryo UI" panose="020B0604030504040204" pitchFamily="34" charset="-128"/>
                <a:ea typeface="Meiryo UI" panose="020B0604030504040204" pitchFamily="34" charset="-128"/>
              </a:rPr>
              <a:t>人為的なトラップあり</a:t>
            </a:r>
          </a:p>
        </p:txBody>
      </p:sp>
    </p:spTree>
    <p:extLst>
      <p:ext uri="{BB962C8B-B14F-4D97-AF65-F5344CB8AC3E}">
        <p14:creationId xmlns:p14="http://schemas.microsoft.com/office/powerpoint/2010/main" val="5694757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1283E-10C4-2C4A-A278-4B0E529F0508}"/>
              </a:ext>
            </a:extLst>
          </p:cNvPr>
          <p:cNvSpPr>
            <a:spLocks noGrp="1"/>
          </p:cNvSpPr>
          <p:nvPr>
            <p:ph type="title"/>
          </p:nvPr>
        </p:nvSpPr>
        <p:spPr/>
        <p:txBody>
          <a:bodyPr/>
          <a:lstStyle/>
          <a:p>
            <a:r>
              <a:rPr lang="en-JP" cap="none" dirty="0">
                <a:latin typeface="Yu Gothic" panose="020B0400000000000000" pitchFamily="34" charset="-128"/>
                <a:ea typeface="Yu Gothic" panose="020B0400000000000000" pitchFamily="34" charset="-128"/>
              </a:rPr>
              <a:t>開発において良かった点</a:t>
            </a:r>
          </a:p>
        </p:txBody>
      </p:sp>
      <p:sp>
        <p:nvSpPr>
          <p:cNvPr id="3" name="Content Placeholder 2">
            <a:extLst>
              <a:ext uri="{FF2B5EF4-FFF2-40B4-BE49-F238E27FC236}">
                <a16:creationId xmlns:a16="http://schemas.microsoft.com/office/drawing/2014/main" id="{65692BDB-BBCF-D04F-9D53-712FFEC8477E}"/>
              </a:ext>
            </a:extLst>
          </p:cNvPr>
          <p:cNvSpPr>
            <a:spLocks noGrp="1"/>
          </p:cNvSpPr>
          <p:nvPr>
            <p:ph idx="1"/>
          </p:nvPr>
        </p:nvSpPr>
        <p:spPr/>
        <p:txBody>
          <a:bodyPr>
            <a:normAutofit lnSpcReduction="10000"/>
          </a:bodyPr>
          <a:lstStyle/>
          <a:p>
            <a:r>
              <a:rPr lang="en-JP" dirty="0">
                <a:latin typeface="Yu Gothic" panose="020B0400000000000000" pitchFamily="34" charset="-128"/>
                <a:ea typeface="Yu Gothic" panose="020B0400000000000000" pitchFamily="34" charset="-128"/>
              </a:rPr>
              <a:t>自動テスト(単体テスト)を導入していた</a:t>
            </a:r>
          </a:p>
          <a:p>
            <a:pPr lvl="1">
              <a:buFont typeface="Wingdings" pitchFamily="2" charset="2"/>
              <a:buChar char="ü"/>
            </a:pPr>
            <a:r>
              <a:rPr lang="en-JP" dirty="0">
                <a:latin typeface="Yu Gothic" panose="020B0400000000000000" pitchFamily="34" charset="-128"/>
                <a:ea typeface="Yu Gothic" panose="020B0400000000000000" pitchFamily="34" charset="-128"/>
              </a:rPr>
              <a:t>自動でテストできることも有用だが、単体の部品ごとに即テストできることが重要</a:t>
            </a:r>
          </a:p>
          <a:p>
            <a:pPr lvl="1">
              <a:buFont typeface="Wingdings" pitchFamily="2" charset="2"/>
              <a:buChar char="ü"/>
            </a:pPr>
            <a:r>
              <a:rPr lang="en-JP" dirty="0">
                <a:latin typeface="Yu Gothic" panose="020B0400000000000000" pitchFamily="34" charset="-128"/>
                <a:ea typeface="Yu Gothic" panose="020B0400000000000000" pitchFamily="34" charset="-128"/>
              </a:rPr>
              <a:t>修正や仕様変更の影響を毎回確認することができる</a:t>
            </a:r>
          </a:p>
          <a:p>
            <a:pPr lvl="1">
              <a:buFont typeface="Wingdings" pitchFamily="2" charset="2"/>
              <a:buChar char="ü"/>
            </a:pPr>
            <a:r>
              <a:rPr lang="en-JP" dirty="0">
                <a:latin typeface="Yu Gothic" panose="020B0400000000000000" pitchFamily="34" charset="-128"/>
                <a:ea typeface="Yu Gothic" panose="020B0400000000000000" pitchFamily="34" charset="-128"/>
              </a:rPr>
              <a:t>開発終盤に膨れ上がる負担をかなり軽減できていた</a:t>
            </a:r>
          </a:p>
          <a:p>
            <a:pPr lvl="1">
              <a:buFont typeface="Wingdings" pitchFamily="2" charset="2"/>
              <a:buChar char="ü"/>
            </a:pPr>
            <a:endParaRPr lang="en-JP" dirty="0">
              <a:latin typeface="Yu Gothic" panose="020B0400000000000000" pitchFamily="34" charset="-128"/>
              <a:ea typeface="Yu Gothic" panose="020B0400000000000000" pitchFamily="34" charset="-128"/>
            </a:endParaRPr>
          </a:p>
          <a:p>
            <a:r>
              <a:rPr lang="en-JP" dirty="0">
                <a:latin typeface="Yu Gothic" panose="020B0400000000000000" pitchFamily="34" charset="-128"/>
                <a:ea typeface="Yu Gothic" panose="020B0400000000000000" pitchFamily="34" charset="-128"/>
              </a:rPr>
              <a:t>CGエンジニア検定(エキスパート)の勉強をしてから始めた</a:t>
            </a:r>
          </a:p>
          <a:p>
            <a:pPr lvl="1">
              <a:buFont typeface="Wingdings" pitchFamily="2" charset="2"/>
              <a:buChar char="ü"/>
            </a:pPr>
            <a:r>
              <a:rPr lang="en-JP" dirty="0">
                <a:latin typeface="Yu Gothic" panose="020B0400000000000000" pitchFamily="34" charset="-128"/>
                <a:ea typeface="Yu Gothic" panose="020B0400000000000000" pitchFamily="34" charset="-128"/>
              </a:rPr>
              <a:t>公式ドキュメントの内容を理解しながら読めた</a:t>
            </a:r>
          </a:p>
          <a:p>
            <a:pPr lvl="1">
              <a:buFont typeface="Wingdings" pitchFamily="2" charset="2"/>
              <a:buChar char="ü"/>
            </a:pPr>
            <a:r>
              <a:rPr lang="en-JP" dirty="0">
                <a:latin typeface="Yu Gothic" panose="020B0400000000000000" pitchFamily="34" charset="-128"/>
                <a:ea typeface="Yu Gothic" panose="020B0400000000000000" pitchFamily="34" charset="-128"/>
              </a:rPr>
              <a:t>シェーダープログラムに抵抗なく馴染めた</a:t>
            </a:r>
          </a:p>
          <a:p>
            <a:pPr lvl="1">
              <a:buFont typeface="Wingdings" pitchFamily="2" charset="2"/>
              <a:buChar char="ü"/>
            </a:pPr>
            <a:r>
              <a:rPr lang="en-JP" dirty="0">
                <a:latin typeface="Yu Gothic" panose="020B0400000000000000" pitchFamily="34" charset="-128"/>
                <a:ea typeface="Yu Gothic" panose="020B0400000000000000" pitchFamily="34" charset="-128"/>
              </a:rPr>
              <a:t>苦手だった空間ベクトルと少しだけ仲良くなった</a:t>
            </a:r>
          </a:p>
        </p:txBody>
      </p:sp>
    </p:spTree>
    <p:extLst>
      <p:ext uri="{BB962C8B-B14F-4D97-AF65-F5344CB8AC3E}">
        <p14:creationId xmlns:p14="http://schemas.microsoft.com/office/powerpoint/2010/main" val="9431094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1283E-10C4-2C4A-A278-4B0E529F0508}"/>
              </a:ext>
            </a:extLst>
          </p:cNvPr>
          <p:cNvSpPr>
            <a:spLocks noGrp="1"/>
          </p:cNvSpPr>
          <p:nvPr>
            <p:ph type="title"/>
          </p:nvPr>
        </p:nvSpPr>
        <p:spPr/>
        <p:txBody>
          <a:bodyPr/>
          <a:lstStyle/>
          <a:p>
            <a:r>
              <a:rPr lang="en-JP" cap="none" dirty="0">
                <a:latin typeface="Yu Gothic" panose="020B0400000000000000" pitchFamily="34" charset="-128"/>
                <a:ea typeface="Yu Gothic" panose="020B0400000000000000" pitchFamily="34" charset="-128"/>
              </a:rPr>
              <a:t>開発において苦労した点</a:t>
            </a:r>
          </a:p>
        </p:txBody>
      </p:sp>
      <p:sp>
        <p:nvSpPr>
          <p:cNvPr id="3" name="Content Placeholder 2">
            <a:extLst>
              <a:ext uri="{FF2B5EF4-FFF2-40B4-BE49-F238E27FC236}">
                <a16:creationId xmlns:a16="http://schemas.microsoft.com/office/drawing/2014/main" id="{65692BDB-BBCF-D04F-9D53-712FFEC8477E}"/>
              </a:ext>
            </a:extLst>
          </p:cNvPr>
          <p:cNvSpPr>
            <a:spLocks noGrp="1"/>
          </p:cNvSpPr>
          <p:nvPr>
            <p:ph idx="1"/>
          </p:nvPr>
        </p:nvSpPr>
        <p:spPr/>
        <p:txBody>
          <a:bodyPr>
            <a:normAutofit/>
          </a:bodyPr>
          <a:lstStyle/>
          <a:p>
            <a:r>
              <a:rPr lang="en-JP" dirty="0">
                <a:latin typeface="Yu Gothic" panose="020B0400000000000000" pitchFamily="34" charset="-128"/>
                <a:ea typeface="Yu Gothic" panose="020B0400000000000000" pitchFamily="34" charset="-128"/>
              </a:rPr>
              <a:t>Unity 既存のシェーダーをほとんど使えず、カスタマイズや自作が大変だった</a:t>
            </a:r>
          </a:p>
          <a:p>
            <a:r>
              <a:rPr lang="en-JP" dirty="0">
                <a:latin typeface="Yu Gothic" panose="020B0400000000000000" pitchFamily="34" charset="-128"/>
                <a:ea typeface="Yu Gothic" panose="020B0400000000000000" pitchFamily="34" charset="-128"/>
              </a:rPr>
              <a:t>無料アセットに不具合が多く、カスタマイズや修正が大変だった</a:t>
            </a:r>
          </a:p>
          <a:p>
            <a:r>
              <a:rPr lang="en-JP" dirty="0">
                <a:latin typeface="Yu Gothic" panose="020B0400000000000000" pitchFamily="34" charset="-128"/>
                <a:ea typeface="Yu Gothic" panose="020B0400000000000000" pitchFamily="34" charset="-128"/>
              </a:rPr>
              <a:t>Unity 入門書に書かれていた実装は、最終的にほとんど書き換えが必要だった</a:t>
            </a:r>
          </a:p>
          <a:p>
            <a:r>
              <a:rPr lang="en-JP" dirty="0">
                <a:latin typeface="Yu Gothic" panose="020B0400000000000000" pitchFamily="34" charset="-128"/>
                <a:ea typeface="Yu Gothic" panose="020B0400000000000000" pitchFamily="34" charset="-128"/>
              </a:rPr>
              <a:t>Unity の Editor は優秀だが、Editor 機能を使うのにスクリプトの実装がかなり</a:t>
            </a:r>
            <a:br>
              <a:rPr lang="en-JP" dirty="0">
                <a:latin typeface="Yu Gothic" panose="020B0400000000000000" pitchFamily="34" charset="-128"/>
                <a:ea typeface="Yu Gothic" panose="020B0400000000000000" pitchFamily="34" charset="-128"/>
              </a:rPr>
            </a:br>
            <a:r>
              <a:rPr lang="en-JP" dirty="0">
                <a:latin typeface="Yu Gothic" panose="020B0400000000000000" pitchFamily="34" charset="-128"/>
                <a:ea typeface="Yu Gothic" panose="020B0400000000000000" pitchFamily="34" charset="-128"/>
              </a:rPr>
              <a:t>引きずられて大変だった</a:t>
            </a:r>
          </a:p>
          <a:p>
            <a:r>
              <a:rPr lang="en-JP" dirty="0">
                <a:latin typeface="Yu Gothic" panose="020B0400000000000000" pitchFamily="34" charset="-128"/>
                <a:ea typeface="Yu Gothic" panose="020B0400000000000000" pitchFamily="34" charset="-128"/>
              </a:rPr>
              <a:t>Android でプレイする要件を満たすため、リアルタイムでの</a:t>
            </a:r>
            <a:br>
              <a:rPr lang="en-JP" dirty="0">
                <a:latin typeface="Yu Gothic" panose="020B0400000000000000" pitchFamily="34" charset="-128"/>
                <a:ea typeface="Yu Gothic" panose="020B0400000000000000" pitchFamily="34" charset="-128"/>
              </a:rPr>
            </a:br>
            <a:r>
              <a:rPr lang="en-JP" dirty="0">
                <a:latin typeface="Yu Gothic" panose="020B0400000000000000" pitchFamily="34" charset="-128"/>
                <a:ea typeface="Yu Gothic" panose="020B0400000000000000" pitchFamily="34" charset="-128"/>
              </a:rPr>
              <a:t>セーブ・ロード等の実装が必要になった</a:t>
            </a:r>
          </a:p>
        </p:txBody>
      </p:sp>
      <p:sp>
        <p:nvSpPr>
          <p:cNvPr id="4" name="TextBox 3">
            <a:extLst>
              <a:ext uri="{FF2B5EF4-FFF2-40B4-BE49-F238E27FC236}">
                <a16:creationId xmlns:a16="http://schemas.microsoft.com/office/drawing/2014/main" id="{540689FB-AF53-34E1-8100-74F2CF974FFD}"/>
              </a:ext>
            </a:extLst>
          </p:cNvPr>
          <p:cNvSpPr txBox="1"/>
          <p:nvPr/>
        </p:nvSpPr>
        <p:spPr>
          <a:xfrm>
            <a:off x="1451579" y="5443657"/>
            <a:ext cx="7315199" cy="369332"/>
          </a:xfrm>
          <a:prstGeom prst="rect">
            <a:avLst/>
          </a:prstGeom>
          <a:noFill/>
        </p:spPr>
        <p:txBody>
          <a:bodyPr wrap="square" rtlCol="0">
            <a:spAutoFit/>
          </a:bodyPr>
          <a:lstStyle/>
          <a:p>
            <a:r>
              <a:rPr lang="en-JP" dirty="0">
                <a:highlight>
                  <a:srgbClr val="FFFF00"/>
                </a:highlight>
                <a:latin typeface="Yu Gothic" panose="020B0400000000000000" pitchFamily="34" charset="-128"/>
                <a:ea typeface="Yu Gothic" panose="020B0400000000000000" pitchFamily="34" charset="-128"/>
              </a:rPr>
              <a:t>★書き出せばキリがないほど想定外の苦労がたくさんあった…</a:t>
            </a:r>
          </a:p>
        </p:txBody>
      </p:sp>
    </p:spTree>
    <p:extLst>
      <p:ext uri="{BB962C8B-B14F-4D97-AF65-F5344CB8AC3E}">
        <p14:creationId xmlns:p14="http://schemas.microsoft.com/office/powerpoint/2010/main" val="3892158126"/>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2120</TotalTime>
  <Words>1604</Words>
  <Application>Microsoft Macintosh PowerPoint</Application>
  <PresentationFormat>Widescreen</PresentationFormat>
  <Paragraphs>212</Paragraphs>
  <Slides>34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34</vt:i4>
      </vt:variant>
    </vt:vector>
  </HeadingPairs>
  <TitlesOfParts>
    <vt:vector size="43" baseType="lpstr">
      <vt:lpstr>Hiragino Mincho Pro W3</vt:lpstr>
      <vt:lpstr>Meiryo UI</vt:lpstr>
      <vt:lpstr>Yu Gothic</vt:lpstr>
      <vt:lpstr>Yu Gothic</vt:lpstr>
      <vt:lpstr>Arial</vt:lpstr>
      <vt:lpstr>Bell MT</vt:lpstr>
      <vt:lpstr>Gill Sans MT</vt:lpstr>
      <vt:lpstr>Wingdings</vt:lpstr>
      <vt:lpstr>Gallery</vt:lpstr>
      <vt:lpstr>UNITY-CHAN! Slash!!</vt:lpstr>
      <vt:lpstr>開発の動機</vt:lpstr>
      <vt:lpstr>制作にあたって決めていたこと</vt:lpstr>
      <vt:lpstr>制作環境とツールの使用用途</vt:lpstr>
      <vt:lpstr>縦画面 UI</vt:lpstr>
      <vt:lpstr>横画面 UI (試験的実装)</vt:lpstr>
      <vt:lpstr>ステージ構成とゲームの流れ(ネタバレ)</vt:lpstr>
      <vt:lpstr>開発において良かった点</vt:lpstr>
      <vt:lpstr>開発において苦労した点</vt:lpstr>
      <vt:lpstr>開発における反省点</vt:lpstr>
      <vt:lpstr>こだわったポイント①</vt:lpstr>
      <vt:lpstr>こだわったポイント②</vt:lpstr>
      <vt:lpstr>こだわったポイント③</vt:lpstr>
      <vt:lpstr>結果、面白いものは作れたのか？</vt:lpstr>
      <vt:lpstr>結果、面白いものは作れたのか？</vt:lpstr>
      <vt:lpstr>Brandish の面白さとは？</vt:lpstr>
      <vt:lpstr>Brandish の面白さを実現できたか？</vt:lpstr>
      <vt:lpstr>Brandish の面白さを実現できたか？</vt:lpstr>
      <vt:lpstr>Brandish の面白さを実現できたか？</vt:lpstr>
      <vt:lpstr>一人称としてそこにいるかのような臨場感</vt:lpstr>
      <vt:lpstr>Brandish の面白さを実現できたか？</vt:lpstr>
      <vt:lpstr>タイルマップ式の独特なアクション</vt:lpstr>
      <vt:lpstr>Brandish の面白さを実現できたか？</vt:lpstr>
      <vt:lpstr>謎解き要素・悪意や作為を踏破していく快感</vt:lpstr>
      <vt:lpstr>コードの読みやすさについて </vt:lpstr>
      <vt:lpstr>コードの読みやすさについて </vt:lpstr>
      <vt:lpstr>開発の役に立った 書籍・文献等</vt:lpstr>
      <vt:lpstr>Edge版 Copilot(Bing AI)</vt:lpstr>
      <vt:lpstr>Edge版 Copilot(Bing AI)</vt:lpstr>
      <vt:lpstr>Clean Architecture 達人に学ぶソフトウェアの構造と設計</vt:lpstr>
      <vt:lpstr>The Rules of Programming より良いコードを書くための21のルール</vt:lpstr>
      <vt:lpstr>コンピュータ　グラフィックス CGエンジニア検定エキスパート対応書籍</vt:lpstr>
      <vt:lpstr>UniRx/UniTask 完全理解 より高度なUnity C#プログラミング</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高美 岡田</dc:creator>
  <cp:lastModifiedBy>高美 岡田</cp:lastModifiedBy>
  <cp:revision>64</cp:revision>
  <dcterms:created xsi:type="dcterms:W3CDTF">2021-06-04T02:32:20Z</dcterms:created>
  <dcterms:modified xsi:type="dcterms:W3CDTF">2024-02-06T04:41:07Z</dcterms:modified>
</cp:coreProperties>
</file>

<file path=docProps/thumbnail.jpeg>
</file>